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ags/tag12.xml" ContentType="application/vnd.openxmlformats-officedocument.presentationml.tags+xml"/>
  <Override PartName="/ppt/theme/themeOverride7.xml" ContentType="application/vnd.openxmlformats-officedocument.themeOverride+xml"/>
  <Override PartName="/ppt/tags/tag13.xml" ContentType="application/vnd.openxmlformats-officedocument.presentationml.tags+xml"/>
  <Override PartName="/ppt/theme/themeOverride8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721" r:id="rId4"/>
    <p:sldMasterId id="2147483723" r:id="rId5"/>
  </p:sldMasterIdLst>
  <p:notesMasterIdLst>
    <p:notesMasterId r:id="rId47"/>
  </p:notesMasterIdLst>
  <p:sldIdLst>
    <p:sldId id="256" r:id="rId6"/>
    <p:sldId id="271" r:id="rId7"/>
    <p:sldId id="272" r:id="rId8"/>
    <p:sldId id="1399" r:id="rId9"/>
    <p:sldId id="259" r:id="rId10"/>
    <p:sldId id="273" r:id="rId11"/>
    <p:sldId id="1393" r:id="rId12"/>
    <p:sldId id="274" r:id="rId13"/>
    <p:sldId id="278" r:id="rId14"/>
    <p:sldId id="280" r:id="rId15"/>
    <p:sldId id="281" r:id="rId16"/>
    <p:sldId id="285" r:id="rId17"/>
    <p:sldId id="286" r:id="rId18"/>
    <p:sldId id="292" r:id="rId19"/>
    <p:sldId id="288" r:id="rId20"/>
    <p:sldId id="287" r:id="rId21"/>
    <p:sldId id="290" r:id="rId22"/>
    <p:sldId id="1398" r:id="rId23"/>
    <p:sldId id="263" r:id="rId24"/>
    <p:sldId id="264" r:id="rId25"/>
    <p:sldId id="1401" r:id="rId26"/>
    <p:sldId id="297" r:id="rId27"/>
    <p:sldId id="268" r:id="rId28"/>
    <p:sldId id="1402" r:id="rId29"/>
    <p:sldId id="1403" r:id="rId30"/>
    <p:sldId id="1332" r:id="rId31"/>
    <p:sldId id="1400" r:id="rId32"/>
    <p:sldId id="1329" r:id="rId33"/>
    <p:sldId id="1331" r:id="rId34"/>
    <p:sldId id="1162" r:id="rId35"/>
    <p:sldId id="1312" r:id="rId36"/>
    <p:sldId id="1311" r:id="rId37"/>
    <p:sldId id="1310" r:id="rId38"/>
    <p:sldId id="1309" r:id="rId39"/>
    <p:sldId id="1342" r:id="rId40"/>
    <p:sldId id="1341" r:id="rId41"/>
    <p:sldId id="1307" r:id="rId42"/>
    <p:sldId id="1355" r:id="rId43"/>
    <p:sldId id="1404" r:id="rId44"/>
    <p:sldId id="296" r:id="rId45"/>
    <p:sldId id="1405" r:id="rId46"/>
  </p:sldIdLst>
  <p:sldSz cx="12192000" cy="68580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6Wdahf/0EPhLpEstXeYSd4S9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323" name="Google Shape;3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:notes"/>
          <p:cNvSpPr txBox="1"/>
          <p:nvPr/>
        </p:nvSpPr>
        <p:spPr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:notes"/>
          <p:cNvSpPr txBox="1"/>
          <p:nvPr/>
        </p:nvSpPr>
        <p:spPr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20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3A7D265-0596-8547-A3F3-C24E2E31EC49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20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11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20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3A7D265-0596-8547-A3F3-C24E2E31EC49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20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2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20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3A7D265-0596-8547-A3F3-C24E2E31EC49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20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441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2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7" y="1252537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:notes"/>
          <p:cNvSpPr txBox="1"/>
          <p:nvPr/>
        </p:nvSpPr>
        <p:spPr>
          <a:xfrm>
            <a:off x="3902075" y="9515475"/>
            <a:ext cx="29845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6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820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x-none" sz="1200" b="0" i="0" u="none" baseline="0" dirty="0">
                <a:latin typeface="Georgia"/>
                <a:ea typeface="ヒラギノ角ゴ Pro W3"/>
              </a:rPr>
              <a:t>Contamos con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siete Centros de Rotary pro Paz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 en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ocho universidades.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endParaRPr lang="x-none" altLang="en-US" sz="1200" b="1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/>
            <a:r>
              <a:rPr lang="x-none" sz="1200" b="0" i="0" u="none" baseline="0" dirty="0">
                <a:latin typeface="Georgia"/>
                <a:ea typeface="ヒラギノ角ゴ Pro W3"/>
              </a:rPr>
              <a:t>En cinco de los centros se ofrecen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programas de maestría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 en disciplinas relacionadas con el campo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de la paz y el desarrollo: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>
              <a:buFontTx/>
              <a:buChar char="•"/>
            </a:pPr>
            <a:r>
              <a:rPr lang="x-none" sz="1200" b="0" i="0" u="none" baseline="0" dirty="0">
                <a:latin typeface="Georgia"/>
                <a:ea typeface="ヒラギノ角ゴ Pro W3"/>
              </a:rPr>
              <a:t>Un programa administrado conjuntamente por la Universidad de Duke y la Universidad de Carolina del Norte en Chapel Hill (EE. UU.)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x-none" sz="1200" b="0" i="0" u="none" baseline="0" dirty="0">
                <a:latin typeface="Georgia"/>
                <a:ea typeface="ヒラギノ角ゴ Pro W3"/>
              </a:rPr>
              <a:t>Universidad Cristiana Internacional (Japón)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>
              <a:buFontTx/>
              <a:buChar char="•"/>
            </a:pPr>
            <a:r>
              <a:rPr lang="x-none" sz="1200" b="0" i="0" u="none" baseline="0" dirty="0">
                <a:latin typeface="Georgia"/>
                <a:ea typeface="ヒラギノ角ゴ Pro W3"/>
              </a:rPr>
              <a:t>Universidad de Bradford (Inglaterra)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x-none" sz="1200" b="0" i="0" u="none" baseline="0" dirty="0">
                <a:latin typeface="Georgia"/>
                <a:ea typeface="ヒラギノ角ゴ Pro W3"/>
              </a:rPr>
              <a:t>Universidad de Queensland (Australia)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>
              <a:buFontTx/>
              <a:buChar char="•"/>
            </a:pPr>
            <a:r>
              <a:rPr lang="x-none" sz="1200" b="0" i="0" u="none" baseline="0" dirty="0">
                <a:latin typeface="Georgia"/>
                <a:ea typeface="ヒラギノ角ゴ Pro W3"/>
              </a:rPr>
              <a:t>Universidad de Uppsala (Suecia)</a:t>
            </a:r>
          </a:p>
          <a:p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pPr algn="l" rtl="0"/>
            <a:r>
              <a:rPr lang="x-none" sz="1200" b="1" i="0" u="none" strike="noStrike" baseline="0" dirty="0">
                <a:latin typeface="Georgia"/>
                <a:ea typeface="ヒラギノ角ゴ Pro W3"/>
              </a:rPr>
              <a:t>Nuestro centro 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en la Universidad de Makerere en Uganda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ofrece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 un </a:t>
            </a:r>
            <a:r>
              <a:rPr lang="x-none" b="1" i="0" u="none" baseline="0" dirty="0">
                <a:latin typeface="Georgia"/>
                <a:ea typeface="ヒラギノ角ゴ Pro W3"/>
              </a:rPr>
              <a:t>diploma de posgrado</a:t>
            </a:r>
            <a:r>
              <a:rPr lang="x-none" b="0" i="0" u="none" baseline="0" dirty="0">
                <a:latin typeface="Georgia"/>
                <a:ea typeface="ヒラギノ角ゴ Pro W3"/>
              </a:rPr>
              <a:t> 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en </a:t>
            </a:r>
            <a:r>
              <a:rPr lang="x-none" sz="1200" b="1" i="0" u="none" baseline="0" dirty="0">
                <a:latin typeface="Georgia"/>
                <a:ea typeface="ヒラギノ角ゴ Pro W3"/>
              </a:rPr>
              <a:t>estudios sobre la paz </a:t>
            </a:r>
            <a:r>
              <a:rPr lang="x-none" b="1" i="0" u="none" baseline="0" dirty="0">
                <a:latin typeface="Georgia"/>
                <a:ea typeface="ヒラギノ角ゴ Pro W3"/>
              </a:rPr>
              <a:t>y el desarrollo</a:t>
            </a:r>
            <a:r>
              <a:rPr lang="x-none" sz="1200" b="0" i="0" u="none" baseline="0" dirty="0">
                <a:latin typeface="Georgia"/>
                <a:ea typeface="ヒラギノ角ゴ Pro W3"/>
              </a:rPr>
              <a:t>. Este programa de un año es una combinación de capacitación en línea, clases presenciales y una iniciativa de cambio social.</a:t>
            </a:r>
            <a:r>
              <a:rPr lang="x-none" b="0" i="0" u="none" baseline="0" dirty="0">
                <a:latin typeface="Georgia"/>
                <a:ea typeface="ヒラギノ角ゴ Pro W3"/>
              </a:rPr>
              <a:t> </a:t>
            </a:r>
            <a:endParaRPr lang="x-none" altLang="en-US" sz="1200" dirty="0">
              <a:latin typeface="Georgia" panose="02040502050405020303" pitchFamily="18" charset="0"/>
              <a:ea typeface="ヒラギノ角ゴ Pro W3" pitchFamily="-111" charset="-128"/>
            </a:endParaRPr>
          </a:p>
          <a:p>
            <a:endParaRPr lang="x-none" dirty="0"/>
          </a:p>
          <a:p>
            <a:pPr algn="l" rtl="0"/>
            <a:r>
              <a:rPr lang="x-none" sz="1200" b="1" i="0" u="none" baseline="0" dirty="0">
                <a:solidFill>
                  <a:srgbClr val="48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 </a:t>
            </a:r>
            <a:r>
              <a:rPr lang="es-419" sz="1200" b="1" i="0" u="none" baseline="0" dirty="0">
                <a:solidFill>
                  <a:srgbClr val="48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x-none" sz="1200" b="1" i="0" u="none" baseline="0" dirty="0">
                <a:solidFill>
                  <a:srgbClr val="48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programa de certificación en la Universidad de Chulalongkorn en Tailandia no acepta solicitudes en 2023, ya que la Fundación Rotaria y la universidad estarán evaluando el programa.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CB2294-2815-0641-BA18-00635844A3C8}" type="slidenum">
              <a:rPr/>
              <a:pPr algn="l" rtl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113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8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820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10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622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12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820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2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7" y="1252537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5"/>
          <p:cNvSpPr txBox="1">
            <a:spLocks noGrp="1"/>
          </p:cNvSpPr>
          <p:nvPr>
            <p:ph type="title"/>
          </p:nvPr>
        </p:nvSpPr>
        <p:spPr>
          <a:xfrm rot="5400000">
            <a:off x="7818438" y="1757363"/>
            <a:ext cx="5697538" cy="30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body" idx="1"/>
          </p:nvPr>
        </p:nvSpPr>
        <p:spPr>
          <a:xfrm rot="5400000">
            <a:off x="1647031" y="-1215231"/>
            <a:ext cx="5697538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9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3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5"/>
          <p:cNvSpPr txBox="1">
            <a:spLocks noGrp="1"/>
          </p:cNvSpPr>
          <p:nvPr>
            <p:ph type="title"/>
          </p:nvPr>
        </p:nvSpPr>
        <p:spPr>
          <a:xfrm rot="5400000">
            <a:off x="7818438" y="1757363"/>
            <a:ext cx="5697538" cy="30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1"/>
          </p:nvPr>
        </p:nvSpPr>
        <p:spPr>
          <a:xfrm rot="5400000">
            <a:off x="1647031" y="-1215231"/>
            <a:ext cx="5697538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6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9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1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3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2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5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5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7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8" name="Google Shape;288;p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2" name="Google Shape;292;p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3" name="Google Shape;293;p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/>
        </p:nvSpPr>
        <p:spPr>
          <a:xfrm>
            <a:off x="0" y="0"/>
            <a:ext cx="12192000" cy="1490662"/>
          </a:xfrm>
          <a:prstGeom prst="rect">
            <a:avLst/>
          </a:prstGeom>
          <a:solidFill>
            <a:srgbClr val="005DAA"/>
          </a:solidFill>
          <a:ln w="126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0" y="0"/>
            <a:ext cx="12192000" cy="1490662"/>
          </a:xfrm>
          <a:prstGeom prst="rect">
            <a:avLst/>
          </a:prstGeom>
          <a:solidFill>
            <a:srgbClr val="005DAA"/>
          </a:solidFill>
          <a:ln w="126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4950" y="5891212"/>
            <a:ext cx="28622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"/>
          <p:cNvPicPr preferRelativeResize="0"/>
          <p:nvPr/>
        </p:nvPicPr>
        <p:blipFill rotWithShape="1">
          <a:blip r:embed="rId3">
            <a:alphaModFix/>
          </a:blip>
          <a:srcRect r="58033"/>
          <a:stretch/>
        </p:blipFill>
        <p:spPr>
          <a:xfrm>
            <a:off x="4151312" y="4811712"/>
            <a:ext cx="3954462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"/>
          <p:cNvSpPr txBox="1"/>
          <p:nvPr/>
        </p:nvSpPr>
        <p:spPr>
          <a:xfrm>
            <a:off x="0" y="13922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2024-2025</a:t>
            </a:r>
            <a:endParaRPr/>
          </a:p>
        </p:txBody>
      </p:sp>
      <p:sp>
        <p:nvSpPr>
          <p:cNvPr id="329" name="Google Shape;329;p1"/>
          <p:cNvSpPr txBox="1"/>
          <p:nvPr/>
        </p:nvSpPr>
        <p:spPr>
          <a:xfrm>
            <a:off x="0" y="39195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</a:pPr>
            <a:r>
              <a:rPr lang="en-US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TARRAGONA</a:t>
            </a:r>
            <a:r>
              <a:rPr lang="en-US" sz="3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26</a:t>
            </a:r>
            <a:r>
              <a:rPr lang="en-US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OCTUBRE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2024</a:t>
            </a:r>
            <a:endParaRPr dirty="0"/>
          </a:p>
        </p:txBody>
      </p:sp>
      <p:sp>
        <p:nvSpPr>
          <p:cNvPr id="330" name="Google Shape;330;p1"/>
          <p:cNvSpPr txBox="1"/>
          <p:nvPr/>
        </p:nvSpPr>
        <p:spPr>
          <a:xfrm>
            <a:off x="0" y="1965325"/>
            <a:ext cx="1219200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200"/>
              <a:buFont typeface="Open Sans"/>
              <a:buNone/>
            </a:pPr>
            <a:r>
              <a:rPr lang="en-US" sz="7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 FUNDACIÓN ROTARIA</a:t>
            </a:r>
            <a:endParaRPr sz="7200" dirty="0"/>
          </a:p>
        </p:txBody>
      </p:sp>
      <p:sp>
        <p:nvSpPr>
          <p:cNvPr id="331" name="Google Shape;331;p1"/>
          <p:cNvSpPr txBox="1"/>
          <p:nvPr/>
        </p:nvSpPr>
        <p:spPr>
          <a:xfrm>
            <a:off x="0" y="3051175"/>
            <a:ext cx="121920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 dirty="0"/>
          </a:p>
        </p:txBody>
      </p:sp>
      <p:sp>
        <p:nvSpPr>
          <p:cNvPr id="332" name="Google Shape;332;p1"/>
          <p:cNvSpPr txBox="1"/>
          <p:nvPr/>
        </p:nvSpPr>
        <p:spPr>
          <a:xfrm>
            <a:off x="3721100" y="6037262"/>
            <a:ext cx="2790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SUBVENCIONES PARA PROYECTOS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2B5665EB-C31A-0AD5-81E0-95AF1B6ACF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95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13350"/>
            <a:ext cx="12192000" cy="803275"/>
          </a:xfrm>
        </p:spPr>
        <p:txBody>
          <a:bodyPr>
            <a:normAutofit/>
          </a:bodyPr>
          <a:lstStyle/>
          <a:p>
            <a:pPr algn="ctr"/>
            <a:r>
              <a:rPr lang="es-ES" sz="4700" b="1" kern="1200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SUBVENCIONES</a:t>
            </a:r>
            <a:r>
              <a:rPr lang="es-ES" sz="4200" dirty="0"/>
              <a:t> </a:t>
            </a:r>
            <a:r>
              <a:rPr lang="es-ES" sz="4700" b="1" kern="1200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PROYECTOS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193496" y="1558382"/>
            <a:ext cx="1180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400"/>
            </a:pPr>
            <a:r>
              <a:rPr lang="es-ES" sz="2000" b="1" dirty="0"/>
              <a:t>Subvenciones para proyectos Distritales:</a:t>
            </a:r>
          </a:p>
          <a:p>
            <a:pPr marL="457200" indent="-457200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Financian actividades de </a:t>
            </a:r>
            <a:r>
              <a:rPr lang="es-ES" sz="2000" b="1" dirty="0"/>
              <a:t>pequeña escala </a:t>
            </a:r>
            <a:r>
              <a:rPr lang="es-ES" sz="2000" dirty="0"/>
              <a:t>y a </a:t>
            </a:r>
            <a:r>
              <a:rPr lang="es-ES" sz="2000" b="1" dirty="0"/>
              <a:t>corto plazo</a:t>
            </a:r>
            <a:r>
              <a:rPr lang="es-ES" sz="2000" dirty="0"/>
              <a:t>.</a:t>
            </a:r>
          </a:p>
          <a:p>
            <a:pPr marL="457200" indent="-457200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Pueden financiar varios </a:t>
            </a:r>
            <a:r>
              <a:rPr lang="es-ES" sz="2000" b="1" dirty="0"/>
              <a:t>proyectos</a:t>
            </a:r>
            <a:r>
              <a:rPr lang="es-ES" sz="2000" dirty="0"/>
              <a:t> y actividades de los clubes y el distrito, incluidas </a:t>
            </a:r>
            <a:r>
              <a:rPr lang="es-ES" sz="2000" b="1" dirty="0"/>
              <a:t>becas</a:t>
            </a:r>
            <a:r>
              <a:rPr lang="es-ES" sz="2000" dirty="0"/>
              <a:t> y actividades de </a:t>
            </a:r>
            <a:r>
              <a:rPr lang="es-ES" sz="2000" b="1" dirty="0"/>
              <a:t>capacitación profesional</a:t>
            </a:r>
            <a:r>
              <a:rPr lang="es-ES" sz="20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62BD2C-4DF4-5F9A-0AE3-238826F02C31}"/>
              </a:ext>
            </a:extLst>
          </p:cNvPr>
          <p:cNvSpPr txBox="1"/>
          <p:nvPr/>
        </p:nvSpPr>
        <p:spPr>
          <a:xfrm>
            <a:off x="193494" y="2881821"/>
            <a:ext cx="1180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2400"/>
            </a:pPr>
            <a:r>
              <a:rPr lang="es-ES" sz="2000" b="1" dirty="0"/>
              <a:t>Subvenciones para proyectos globales:</a:t>
            </a:r>
          </a:p>
          <a:p>
            <a:pPr marL="457200" indent="-457200" algn="just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Financian proyectos que tienen un </a:t>
            </a:r>
            <a:r>
              <a:rPr lang="es-ES" sz="2000" b="1" dirty="0"/>
              <a:t>presupuesto mínimo de 30 000 dólares.</a:t>
            </a:r>
          </a:p>
          <a:p>
            <a:pPr marL="457200" indent="-457200" algn="just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Que supongan </a:t>
            </a:r>
            <a:r>
              <a:rPr lang="es-ES" sz="2000" b="1" dirty="0"/>
              <a:t>un cambio duradero, con resultados mesurables, realistas y sostenibles;</a:t>
            </a:r>
            <a:r>
              <a:rPr lang="es-ES" sz="2000" dirty="0"/>
              <a:t> también financian </a:t>
            </a:r>
            <a:r>
              <a:rPr lang="es-ES" sz="2000" b="1" dirty="0"/>
              <a:t>becas </a:t>
            </a:r>
            <a:r>
              <a:rPr lang="es-ES" sz="2000" dirty="0"/>
              <a:t>y equipos de </a:t>
            </a:r>
            <a:r>
              <a:rPr lang="es-ES" sz="2000" b="1" dirty="0"/>
              <a:t>capacitación profesional</a:t>
            </a:r>
            <a:r>
              <a:rPr lang="es-ES" sz="200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C9D63B-0DEF-D7F3-6412-7979AD24FCD1}"/>
              </a:ext>
            </a:extLst>
          </p:cNvPr>
          <p:cNvSpPr txBox="1"/>
          <p:nvPr/>
        </p:nvSpPr>
        <p:spPr>
          <a:xfrm>
            <a:off x="193493" y="4268566"/>
            <a:ext cx="1180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400"/>
            </a:pPr>
            <a:r>
              <a:rPr lang="es-ES" sz="2000" b="1" dirty="0"/>
              <a:t>Subvenciones para Catástrofes:</a:t>
            </a:r>
          </a:p>
          <a:p>
            <a:pPr marL="457200" indent="-457200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Financian actividades de </a:t>
            </a:r>
            <a:r>
              <a:rPr lang="es-ES" sz="2000" b="1" dirty="0"/>
              <a:t>emergencia, </a:t>
            </a:r>
            <a:r>
              <a:rPr lang="es-ES" sz="2000" dirty="0"/>
              <a:t>por un monto de hasta 25 000 dólares.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548A68-A684-EFE1-3005-D32B2374E51D}"/>
              </a:ext>
            </a:extLst>
          </p:cNvPr>
          <p:cNvSpPr txBox="1"/>
          <p:nvPr/>
        </p:nvSpPr>
        <p:spPr>
          <a:xfrm>
            <a:off x="193492" y="5162570"/>
            <a:ext cx="1180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400"/>
            </a:pPr>
            <a:r>
              <a:rPr lang="es-ES" sz="2000" b="1" dirty="0"/>
              <a:t>Subvenciones para proyectos a Gran Escala:</a:t>
            </a:r>
          </a:p>
          <a:p>
            <a:pPr marL="457200" indent="-457200">
              <a:buSzPts val="2400"/>
              <a:buFont typeface="Arial" panose="020B0604020202020204" pitchFamily="34" charset="0"/>
              <a:buChar char="•"/>
            </a:pPr>
            <a:r>
              <a:rPr lang="es-ES" sz="2000" dirty="0"/>
              <a:t>El programa aprobado recibe </a:t>
            </a:r>
            <a:r>
              <a:rPr lang="es-ES" sz="2000" b="1" dirty="0"/>
              <a:t>2 millones de dólares del Fondo Mundial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80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SE FINANCIA LFR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D671509F-2008-9367-8580-0033CB8EE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95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31800"/>
            <a:ext cx="12192000" cy="628650"/>
          </a:xfrm>
        </p:spPr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APORTACIONES DIRECTAS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1583233" y="5365019"/>
            <a:ext cx="133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ctr">
              <a:buSzPts val="2400"/>
            </a:pPr>
            <a:r>
              <a:rPr lang="es-ES" sz="2800" dirty="0"/>
              <a:t>WEB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570" y="1684643"/>
            <a:ext cx="3532973" cy="3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6" y="1652699"/>
            <a:ext cx="317058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0112" y="1639834"/>
            <a:ext cx="316972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4929297" y="5626629"/>
            <a:ext cx="26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ctr">
              <a:buSzPts val="2400"/>
            </a:pPr>
            <a:r>
              <a:rPr lang="es-ES" sz="2800" dirty="0"/>
              <a:t>Formulario 094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8516273" y="5594071"/>
            <a:ext cx="265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ctr">
              <a:buSzPts val="2400"/>
            </a:pPr>
            <a:r>
              <a:rPr lang="es-ES" sz="2800" dirty="0"/>
              <a:t>Formulario 123</a:t>
            </a:r>
          </a:p>
        </p:txBody>
      </p:sp>
    </p:spTree>
    <p:extLst>
      <p:ext uri="{BB962C8B-B14F-4D97-AF65-F5344CB8AC3E}">
        <p14:creationId xmlns:p14="http://schemas.microsoft.com/office/powerpoint/2010/main" val="241129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31800"/>
            <a:ext cx="12192000" cy="628650"/>
          </a:xfrm>
        </p:spPr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 PRODUCTOS SOLIDARIOS</a:t>
            </a:r>
          </a:p>
        </p:txBody>
      </p:sp>
      <p:pic>
        <p:nvPicPr>
          <p:cNvPr id="10" name="Picture 2" descr="Welcome | Rotary Club of Stratford">
            <a:extLst>
              <a:ext uri="{FF2B5EF4-FFF2-40B4-BE49-F238E27FC236}">
                <a16:creationId xmlns:a16="http://schemas.microsoft.com/office/drawing/2014/main" id="{699DA797-4522-CD1B-3793-68D506A1D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t="7602" r="30295" b="7865"/>
          <a:stretch/>
        </p:blipFill>
        <p:spPr bwMode="auto">
          <a:xfrm>
            <a:off x="261754" y="3742740"/>
            <a:ext cx="1615272" cy="16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306552" y="1764658"/>
            <a:ext cx="799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just">
              <a:buSzPts val="2400"/>
            </a:pPr>
            <a:r>
              <a:rPr lang="es-ES" sz="2000" dirty="0"/>
              <a:t>La venta de una gran diversidad de productos solidarios, que destinan, como mínimo, un 70% de los beneficios obtenidos por su venta al </a:t>
            </a:r>
            <a:r>
              <a:rPr lang="es-ES" sz="2000" b="1" dirty="0"/>
              <a:t>Fondo </a:t>
            </a:r>
            <a:r>
              <a:rPr lang="es-ES" sz="2000" b="1" dirty="0" err="1"/>
              <a:t>PolioPlus</a:t>
            </a:r>
            <a:r>
              <a:rPr lang="es-ES" sz="2000" b="1" dirty="0"/>
              <a:t> </a:t>
            </a:r>
            <a:r>
              <a:rPr lang="es-ES" sz="2000" dirty="0"/>
              <a:t>de LFR, y el resto de los beneficios a las actividades o programas organizados o copatrocinados por el club rotario.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205" y="5022365"/>
            <a:ext cx="2068375" cy="139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7C65AC7-020B-A06D-7CAA-FDAA8D6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29" y="3026896"/>
            <a:ext cx="1504749" cy="15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C7D694B-B5E4-E789-3B47-B09DFFE3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31" y="2777956"/>
            <a:ext cx="1794044" cy="17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4BD8D0F-5E27-02F6-A596-CA0F215C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551" y="1702984"/>
            <a:ext cx="1235067" cy="12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DD6366DC-E64A-A0B2-27A9-5EC77ACE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99" y="4315014"/>
            <a:ext cx="1504749" cy="13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9278C580-BE11-497B-3037-956E9C52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84" y="5103165"/>
            <a:ext cx="1394362" cy="13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65F70B-7F41-7240-CF51-C355F406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58" y="1655416"/>
            <a:ext cx="1601485" cy="16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FAFAAB-2247-AFEE-A46A-A51190EA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23" y="3211127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D206487-0D0B-A5B0-E238-5A7B3CA2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3981" y="3169382"/>
            <a:ext cx="1794046" cy="17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0E54CC8-4E5B-51C3-D29C-00C709B0F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00" y="3531131"/>
            <a:ext cx="1390096" cy="13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58E67AA-7586-25DD-DF43-7844B31C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40" y="1764658"/>
            <a:ext cx="1308744" cy="13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D4A7A10-D0BD-C169-91A6-E050FA659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90" y="4921226"/>
            <a:ext cx="1576301" cy="15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FCD3404-EC4D-88D9-1448-D1E56318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21" y="3473131"/>
            <a:ext cx="1391439" cy="13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605166D3-5E43-EBC4-B8BA-E20FFB3D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06" y="3701888"/>
            <a:ext cx="1004078" cy="10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3473E00B-F8DE-9ED5-567D-03FFD27E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23" y="4864570"/>
            <a:ext cx="1763084" cy="16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B871A015-CDDB-2C27-2BB7-4B6D234B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36" y="4819259"/>
            <a:ext cx="1390096" cy="13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7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04" y="1729048"/>
            <a:ext cx="10953856" cy="16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28DBC0E7-8DDA-B2F7-EAC8-21AAF8391C7B}"/>
              </a:ext>
            </a:extLst>
          </p:cNvPr>
          <p:cNvSpPr txBox="1"/>
          <p:nvPr/>
        </p:nvSpPr>
        <p:spPr>
          <a:xfrm>
            <a:off x="5785527" y="3779879"/>
            <a:ext cx="4852587" cy="24391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buFont typeface="Arial" pitchFamily="34" charset="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</a:lstStyle>
          <a:p>
            <a:endParaRPr lang="es-ES" dirty="0"/>
          </a:p>
          <a:p>
            <a:pPr algn="l"/>
            <a:r>
              <a:rPr lang="es-ES" sz="1600" dirty="0"/>
              <a:t>El programa </a:t>
            </a:r>
            <a:r>
              <a:rPr lang="es-ES" sz="1600" dirty="0" err="1"/>
              <a:t>PolioPlus</a:t>
            </a:r>
            <a:r>
              <a:rPr lang="es-ES" sz="1600" dirty="0"/>
              <a:t> aporta el 100% de estos fondos a erradicar la Polio en el Mundo. </a:t>
            </a:r>
          </a:p>
          <a:p>
            <a:pPr algn="l"/>
            <a:endParaRPr lang="es-ES" sz="1600" dirty="0"/>
          </a:p>
          <a:p>
            <a:pPr algn="l"/>
            <a:r>
              <a:rPr lang="es-ES" sz="1600" dirty="0"/>
              <a:t>La manera sencilla de contribuir al programa </a:t>
            </a:r>
            <a:r>
              <a:rPr lang="es-ES" sz="1600" dirty="0" err="1"/>
              <a:t>PolioPlus</a:t>
            </a:r>
            <a:r>
              <a:rPr lang="es-ES" sz="1600" dirty="0"/>
              <a:t> es participando en la iniciativa Polio Plus </a:t>
            </a:r>
            <a:r>
              <a:rPr lang="es-ES" sz="1600" dirty="0" err="1"/>
              <a:t>Society</a:t>
            </a:r>
            <a:r>
              <a:rPr lang="es-ES" sz="1600" dirty="0"/>
              <a:t>.</a:t>
            </a:r>
          </a:p>
          <a:p>
            <a:pPr algn="l"/>
            <a:endParaRPr lang="es-ES" sz="1600" dirty="0"/>
          </a:p>
          <a:p>
            <a:pPr algn="l"/>
            <a:r>
              <a:rPr lang="es-ES" sz="1600" dirty="0"/>
              <a:t>Para ello, SOLO se precisa aportar la cantidad de $100 USD/año al programa </a:t>
            </a:r>
            <a:r>
              <a:rPr lang="es-ES" sz="1600" dirty="0" err="1"/>
              <a:t>PolioPlus</a:t>
            </a:r>
            <a:r>
              <a:rPr lang="es-ES" sz="1600" dirty="0"/>
              <a:t>. </a:t>
            </a:r>
          </a:p>
          <a:p>
            <a:pPr lvl="1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8445731" y="2144683"/>
            <a:ext cx="2560320" cy="332509"/>
          </a:xfrm>
          <a:prstGeom prst="rect">
            <a:avLst/>
          </a:prstGeom>
          <a:noFill/>
          <a:ln>
            <a:solidFill>
              <a:srgbClr val="F53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72" y="3509270"/>
            <a:ext cx="3139440" cy="22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6">
            <a:extLst>
              <a:ext uri="{FF2B5EF4-FFF2-40B4-BE49-F238E27FC236}">
                <a16:creationId xmlns:a16="http://schemas.microsoft.com/office/drawing/2014/main" id="{6898758B-717D-4320-AF23-8F76B341C517}"/>
              </a:ext>
            </a:extLst>
          </p:cNvPr>
          <p:cNvSpPr txBox="1">
            <a:spLocks/>
          </p:cNvSpPr>
          <p:nvPr/>
        </p:nvSpPr>
        <p:spPr>
          <a:xfrm>
            <a:off x="0" y="431800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PPS</a:t>
            </a:r>
          </a:p>
        </p:txBody>
      </p:sp>
    </p:spTree>
    <p:extLst>
      <p:ext uri="{BB962C8B-B14F-4D97-AF65-F5344CB8AC3E}">
        <p14:creationId xmlns:p14="http://schemas.microsoft.com/office/powerpoint/2010/main" val="5803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04" y="1729048"/>
            <a:ext cx="10953856" cy="16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28DBC0E7-8DDA-B2F7-EAC8-21AAF8391C7B}"/>
              </a:ext>
            </a:extLst>
          </p:cNvPr>
          <p:cNvSpPr txBox="1"/>
          <p:nvPr/>
        </p:nvSpPr>
        <p:spPr>
          <a:xfrm>
            <a:off x="5535268" y="3720985"/>
            <a:ext cx="5862075" cy="268535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/>
          <a:p>
            <a:pPr algn="ctr"/>
            <a:endParaRPr lang="es-E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/>
              <a:t>El  </a:t>
            </a:r>
            <a:r>
              <a:rPr lang="es-ES" sz="1600" b="1" dirty="0"/>
              <a:t>Fondo Anual-Share</a:t>
            </a:r>
            <a:r>
              <a:rPr lang="es-ES" sz="1600" dirty="0"/>
              <a:t>  aporta el 100% de estos fondos a Subvenciones Distritales, Globales, Becas y Capacitación Profesional. </a:t>
            </a:r>
          </a:p>
          <a:p>
            <a:endParaRPr lang="es-ES" sz="1600" dirty="0"/>
          </a:p>
          <a:p>
            <a:r>
              <a:rPr lang="es-ES" sz="1600" dirty="0"/>
              <a:t>La manera sencilla de contribuir al Fondo Anual-Share es participando en la iniciativa </a:t>
            </a:r>
            <a:r>
              <a:rPr lang="es-ES" sz="1600" b="1" dirty="0"/>
              <a:t>Cada Rotario Cada Año (CRCA)</a:t>
            </a:r>
            <a:r>
              <a:rPr lang="es-ES" sz="1600" dirty="0"/>
              <a:t> Y lo podemos hacer como socios y/o como Clubes Rotarios. Para ello, SOLO se precisa aportar la cantidad de </a:t>
            </a:r>
            <a:r>
              <a:rPr lang="es-ES" sz="1600" b="1" dirty="0"/>
              <a:t>$100 USD/año al Fondo Anual</a:t>
            </a:r>
            <a:r>
              <a:rPr lang="es-ES" sz="1600" dirty="0"/>
              <a:t>. </a:t>
            </a:r>
          </a:p>
          <a:p>
            <a:pPr lvl="1">
              <a:buFont typeface="Arial" pitchFamily="34" charset="0"/>
              <a:buChar char="•"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4771" y="2169622"/>
            <a:ext cx="2560320" cy="332509"/>
          </a:xfrm>
          <a:prstGeom prst="rect">
            <a:avLst/>
          </a:prstGeom>
          <a:noFill/>
          <a:ln>
            <a:solidFill>
              <a:srgbClr val="F53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EREY-ES_PMS-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813" y="3509270"/>
            <a:ext cx="2981498" cy="20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6">
            <a:extLst>
              <a:ext uri="{FF2B5EF4-FFF2-40B4-BE49-F238E27FC236}">
                <a16:creationId xmlns:a16="http://schemas.microsoft.com/office/drawing/2014/main" id="{B3C4C2FF-7D34-4752-25FC-509B2B639163}"/>
              </a:ext>
            </a:extLst>
          </p:cNvPr>
          <p:cNvSpPr txBox="1">
            <a:spLocks/>
          </p:cNvSpPr>
          <p:nvPr/>
        </p:nvSpPr>
        <p:spPr>
          <a:xfrm>
            <a:off x="0" y="431800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EREY</a:t>
            </a:r>
          </a:p>
        </p:txBody>
      </p:sp>
    </p:spTree>
    <p:extLst>
      <p:ext uri="{BB962C8B-B14F-4D97-AF65-F5344CB8AC3E}">
        <p14:creationId xmlns:p14="http://schemas.microsoft.com/office/powerpoint/2010/main" val="424252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31800"/>
            <a:ext cx="12192000" cy="628650"/>
          </a:xfrm>
        </p:spPr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FONDO DE DOTACIÓN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9003C617-975C-F47C-44B4-BF46279D05CB}"/>
              </a:ext>
            </a:extLst>
          </p:cNvPr>
          <p:cNvSpPr txBox="1"/>
          <p:nvPr/>
        </p:nvSpPr>
        <p:spPr>
          <a:xfrm>
            <a:off x="6238568" y="2094270"/>
            <a:ext cx="5702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just">
              <a:buSzPts val="2400"/>
            </a:pPr>
            <a:r>
              <a:rPr lang="es-ES" sz="2800" dirty="0"/>
              <a:t>El Fondo de Dotación </a:t>
            </a:r>
            <a:r>
              <a:rPr lang="es-ES" sz="2800" b="1" dirty="0"/>
              <a:t>brinda apoyo a la Fundación a perpetuidad</a:t>
            </a:r>
            <a:r>
              <a:rPr lang="es-ES" sz="2800" dirty="0"/>
              <a:t>. </a:t>
            </a:r>
          </a:p>
          <a:p>
            <a:pPr marL="14288" indent="-14288" algn="just">
              <a:buSzPts val="2400"/>
            </a:pPr>
            <a:endParaRPr lang="es-ES" sz="2800" dirty="0"/>
          </a:p>
          <a:p>
            <a:pPr marL="14288" indent="-14288" algn="just">
              <a:buSzPts val="2400"/>
            </a:pPr>
            <a:r>
              <a:rPr lang="es-ES" sz="2800" dirty="0"/>
              <a:t>Las donaciones al Fondo de Dotación de Rotary garantizan que los futuros rotarios dispongan de los recursos necesarios para planificar e implementar proyectos sostenibles año tras año.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39" y="1951858"/>
            <a:ext cx="5774761" cy="37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236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DISTRITO 2202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D17DBD-B6E2-A6FD-AFAC-41665D8A4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9" y="1775317"/>
            <a:ext cx="10150720" cy="16536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5E04D3-79E0-0B10-08F7-7214A915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15" y="3752180"/>
            <a:ext cx="5342083" cy="28806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3FB7F9E-F844-6E38-2731-2936840A4302}"/>
              </a:ext>
            </a:extLst>
          </p:cNvPr>
          <p:cNvSpPr/>
          <p:nvPr/>
        </p:nvSpPr>
        <p:spPr>
          <a:xfrm>
            <a:off x="3282043" y="2269671"/>
            <a:ext cx="669471" cy="1159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85E104-CBEF-EC90-7DD3-570EC9EF8DCE}"/>
              </a:ext>
            </a:extLst>
          </p:cNvPr>
          <p:cNvSpPr/>
          <p:nvPr/>
        </p:nvSpPr>
        <p:spPr>
          <a:xfrm>
            <a:off x="6785830" y="2345871"/>
            <a:ext cx="669471" cy="1159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40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700" y="1397000"/>
            <a:ext cx="5627687" cy="4735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 txBox="1"/>
          <p:nvPr/>
        </p:nvSpPr>
        <p:spPr>
          <a:xfrm>
            <a:off x="3187700" y="1397000"/>
            <a:ext cx="5627687" cy="372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EQUIPO DISTRITAL DE LFR</a:t>
            </a:r>
          </a:p>
        </p:txBody>
      </p:sp>
      <p:pic>
        <p:nvPicPr>
          <p:cNvPr id="7" name="Google Shape;3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8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833562"/>
            <a:ext cx="10904537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"/>
          <p:cNvPicPr preferRelativeResize="0"/>
          <p:nvPr/>
        </p:nvPicPr>
        <p:blipFill rotWithShape="1">
          <a:blip r:embed="rId3">
            <a:alphaModFix/>
          </a:blip>
          <a:srcRect r="58033"/>
          <a:stretch/>
        </p:blipFill>
        <p:spPr>
          <a:xfrm>
            <a:off x="4151312" y="4811712"/>
            <a:ext cx="3954462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"/>
          <p:cNvSpPr txBox="1"/>
          <p:nvPr/>
        </p:nvSpPr>
        <p:spPr>
          <a:xfrm>
            <a:off x="0" y="13922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Open Sans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2024-2025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"/>
          <p:cNvSpPr txBox="1"/>
          <p:nvPr/>
        </p:nvSpPr>
        <p:spPr>
          <a:xfrm>
            <a:off x="0" y="39195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TARRAGONA, 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OCTUBRE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"/>
          <p:cNvSpPr txBox="1"/>
          <p:nvPr/>
        </p:nvSpPr>
        <p:spPr>
          <a:xfrm>
            <a:off x="0" y="1965325"/>
            <a:ext cx="1219200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200"/>
              <a:buFont typeface="Open Sans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SUBVENCIONES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"/>
          <p:cNvSpPr txBox="1"/>
          <p:nvPr/>
        </p:nvSpPr>
        <p:spPr>
          <a:xfrm>
            <a:off x="0" y="3051175"/>
            <a:ext cx="121920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"/>
          <p:cNvSpPr txBox="1"/>
          <p:nvPr/>
        </p:nvSpPr>
        <p:spPr>
          <a:xfrm>
            <a:off x="3721100" y="6037262"/>
            <a:ext cx="2790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ÁREAS DE INTERÉS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endParaRPr kumimoji="0" lang="es" sz="35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7" name="Google Shape;3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1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365A773-645A-AB67-C32A-3C1015AF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SUBVENCIONES PARA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PROYECTOS DISTRITALES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2B5665EB-C31A-0AD5-81E0-95AF1B6ACF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79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FORMULARIOS Y FECHAS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3211D5-8A25-6618-F796-F67F7774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1767661"/>
            <a:ext cx="3822700" cy="498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D3547E-F542-B2D3-0137-4218D81AC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435" y="1767661"/>
            <a:ext cx="3810330" cy="497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291FA5C-CA13-4033-21C2-FF0695C93FC6}"/>
              </a:ext>
            </a:extLst>
          </p:cNvPr>
          <p:cNvSpPr txBox="1"/>
          <p:nvPr/>
        </p:nvSpPr>
        <p:spPr>
          <a:xfrm>
            <a:off x="190006" y="1767661"/>
            <a:ext cx="3505859" cy="3947234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Abierto el plazo para la Petición de Subvenciones Distritales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hasta el 31/10/24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Requisitos: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Máximo 2 Proyectos per Club.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Antes del envío de la petición de Subvención 24/25 es necesario entregar los informes finales de la subvención Distrital 23/24.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Certificar el Club (asistiendo a los Seminarios de formación y entregando el Memorando).</a:t>
            </a:r>
          </a:p>
        </p:txBody>
      </p:sp>
    </p:spTree>
    <p:extLst>
      <p:ext uri="{BB962C8B-B14F-4D97-AF65-F5344CB8AC3E}">
        <p14:creationId xmlns:p14="http://schemas.microsoft.com/office/powerpoint/2010/main" val="37807549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PAUTAS PARA RECIBIR FINANCIACIÓN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77" y="1555136"/>
            <a:ext cx="334741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391" y="1555136"/>
            <a:ext cx="335579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35C44B-E300-0A74-4C6A-B40D2BDDA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284" y="1555136"/>
            <a:ext cx="3355799" cy="43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00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SUBVENCIONES PARA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PROYECTOS GLOBALES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2B5665EB-C31A-0AD5-81E0-95AF1B6ACF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87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ANTES QUE NADA… INFORMATE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A2A7B3-D304-1633-35F3-8C3363C9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1" y="1557180"/>
            <a:ext cx="3138596" cy="42757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C9904D-11BC-521F-CA09-33F256037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00" y="1744031"/>
            <a:ext cx="5410199" cy="49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27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686" y="1557631"/>
            <a:ext cx="334634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67" y="1557631"/>
            <a:ext cx="33531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3962" y="1557631"/>
            <a:ext cx="336052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6">
            <a:extLst>
              <a:ext uri="{FF2B5EF4-FFF2-40B4-BE49-F238E27FC236}">
                <a16:creationId xmlns:a16="http://schemas.microsoft.com/office/drawing/2014/main" id="{45A23378-D003-3D46-F6B6-CCA11C2D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</p:spPr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ANTES QUE NADA… INFORMATE</a:t>
            </a:r>
          </a:p>
        </p:txBody>
      </p:sp>
    </p:spTree>
    <p:extLst>
      <p:ext uri="{BB962C8B-B14F-4D97-AF65-F5344CB8AC3E}">
        <p14:creationId xmlns:p14="http://schemas.microsoft.com/office/powerpoint/2010/main" val="38653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11506200" cy="1262063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s-ES" sz="4200" b="1" kern="1200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Equipo DISTRITAL de LFR</a:t>
            </a:r>
          </a:p>
        </p:txBody>
      </p:sp>
      <p:sp>
        <p:nvSpPr>
          <p:cNvPr id="13" name="12 Elipse"/>
          <p:cNvSpPr/>
          <p:nvPr/>
        </p:nvSpPr>
        <p:spPr>
          <a:xfrm>
            <a:off x="8095796" y="2318849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0281966" y="2345703"/>
            <a:ext cx="1439284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19705" y="2381703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182554" y="4415409"/>
            <a:ext cx="1440000" cy="1439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189561" y="4391904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3231095" y="441514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4455885" y="3701142"/>
            <a:ext cx="280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Ignacio M. de </a:t>
            </a:r>
            <a:r>
              <a:rPr lang="es-ES" b="1" dirty="0" err="1"/>
              <a:t>Cardeñoso</a:t>
            </a:r>
            <a:endParaRPr lang="es-ES" b="1" dirty="0"/>
          </a:p>
          <a:p>
            <a:pPr algn="ctr"/>
            <a:r>
              <a:rPr lang="es-ES" dirty="0"/>
              <a:t>Presidente Comité de LFR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873088" y="3785703"/>
            <a:ext cx="179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Carles Rovira</a:t>
            </a:r>
          </a:p>
          <a:p>
            <a:pPr algn="ctr"/>
            <a:r>
              <a:rPr lang="es-ES" dirty="0"/>
              <a:t>Subvenciones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932818" y="5914004"/>
            <a:ext cx="17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Fidel </a:t>
            </a:r>
            <a:r>
              <a:rPr lang="es-ES" b="1" dirty="0" err="1"/>
              <a:t>Bustingorri</a:t>
            </a:r>
            <a:endParaRPr lang="es-ES" b="1" dirty="0"/>
          </a:p>
          <a:p>
            <a:pPr algn="ctr"/>
            <a:r>
              <a:rPr lang="es-ES" dirty="0"/>
              <a:t>Custodia fondos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535796" y="3824253"/>
            <a:ext cx="280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Carolina </a:t>
            </a:r>
            <a:r>
              <a:rPr lang="es-ES" b="1" dirty="0" err="1"/>
              <a:t>Massague</a:t>
            </a:r>
            <a:endParaRPr lang="es-ES" b="1" dirty="0"/>
          </a:p>
          <a:p>
            <a:pPr algn="ctr"/>
            <a:r>
              <a:rPr lang="es-ES" dirty="0"/>
              <a:t>Productos Solidarios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186" y="3914112"/>
            <a:ext cx="247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Laia Marín</a:t>
            </a:r>
          </a:p>
          <a:p>
            <a:pPr algn="ctr"/>
            <a:r>
              <a:rPr lang="es-ES" dirty="0"/>
              <a:t>Becas Pro-Paz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886304" y="5914004"/>
            <a:ext cx="204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Santiago </a:t>
            </a:r>
            <a:r>
              <a:rPr lang="es-ES" b="1" dirty="0" err="1"/>
              <a:t>Alastuey</a:t>
            </a:r>
            <a:endParaRPr lang="es-ES" b="1" dirty="0"/>
          </a:p>
          <a:p>
            <a:pPr algn="ctr"/>
            <a:r>
              <a:rPr lang="es-ES" dirty="0"/>
              <a:t>Fondo Dotación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88573" y="5876335"/>
            <a:ext cx="237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Nnamdi</a:t>
            </a:r>
            <a:r>
              <a:rPr lang="es-ES" b="1" dirty="0"/>
              <a:t> </a:t>
            </a:r>
            <a:r>
              <a:rPr lang="es-ES" b="1" dirty="0" err="1"/>
              <a:t>Elewoke</a:t>
            </a:r>
            <a:endParaRPr lang="es-ES" b="1" dirty="0"/>
          </a:p>
          <a:p>
            <a:pPr algn="ctr"/>
            <a:r>
              <a:rPr lang="es-ES" dirty="0"/>
              <a:t>Fondo Anual</a:t>
            </a:r>
          </a:p>
        </p:txBody>
      </p:sp>
      <p:pic>
        <p:nvPicPr>
          <p:cNvPr id="29" name="28 Imagen" descr="fidel-modifi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591" y="4463904"/>
            <a:ext cx="1368000" cy="1368000"/>
          </a:xfrm>
          <a:prstGeom prst="rect">
            <a:avLst/>
          </a:prstGeom>
        </p:spPr>
      </p:pic>
      <p:pic>
        <p:nvPicPr>
          <p:cNvPr id="35" name="34 Imagen" descr="aaa-modifi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343" y="4427904"/>
            <a:ext cx="1368000" cy="1368000"/>
          </a:xfrm>
          <a:prstGeom prst="rect">
            <a:avLst/>
          </a:prstGeom>
        </p:spPr>
      </p:pic>
      <p:pic>
        <p:nvPicPr>
          <p:cNvPr id="32" name="31 Imagen" descr="Sin título-modif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332" y="2381703"/>
            <a:ext cx="1386549" cy="1368000"/>
          </a:xfrm>
          <a:prstGeom prst="rect">
            <a:avLst/>
          </a:prstGeom>
        </p:spPr>
      </p:pic>
      <p:pic>
        <p:nvPicPr>
          <p:cNvPr id="37" name="36 Imagen" descr="WhatsApp Image 2023-07-20 at 08.16.41-modified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280" y="2373349"/>
            <a:ext cx="1368000" cy="1368000"/>
          </a:xfrm>
          <a:prstGeom prst="rect">
            <a:avLst/>
          </a:prstGeom>
        </p:spPr>
      </p:pic>
      <p:pic>
        <p:nvPicPr>
          <p:cNvPr id="8" name="Imagen 7" descr="Una persona sonriendo&#10;&#10;Descripción generada automáticamente">
            <a:extLst>
              <a:ext uri="{FF2B5EF4-FFF2-40B4-BE49-F238E27FC236}">
                <a16:creationId xmlns:a16="http://schemas.microsoft.com/office/drawing/2014/main" id="{30A5161F-C517-3F80-A399-EC0FBD907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1" y="2421918"/>
            <a:ext cx="1368000" cy="1368000"/>
          </a:xfrm>
          <a:prstGeom prst="rect">
            <a:avLst/>
          </a:prstGeom>
        </p:spPr>
      </p:pic>
      <p:sp>
        <p:nvSpPr>
          <p:cNvPr id="3" name="27 CuadroTexto">
            <a:extLst>
              <a:ext uri="{FF2B5EF4-FFF2-40B4-BE49-F238E27FC236}">
                <a16:creationId xmlns:a16="http://schemas.microsoft.com/office/drawing/2014/main" id="{0500DEE3-E912-46E3-9FEB-010C286B80DA}"/>
              </a:ext>
            </a:extLst>
          </p:cNvPr>
          <p:cNvSpPr txBox="1"/>
          <p:nvPr/>
        </p:nvSpPr>
        <p:spPr>
          <a:xfrm>
            <a:off x="1814109" y="3916622"/>
            <a:ext cx="237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Victoria Amargos</a:t>
            </a:r>
          </a:p>
          <a:p>
            <a:pPr algn="ctr"/>
            <a:r>
              <a:rPr lang="es-ES" dirty="0" err="1"/>
              <a:t>PolioNow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4120C1-89D0-30A3-1765-B65657435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854" y="4401744"/>
            <a:ext cx="1469241" cy="1412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DC3225-38F4-D255-F826-05CFA9637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82" y="2309407"/>
            <a:ext cx="1465740" cy="146105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7 Elipse">
            <a:extLst>
              <a:ext uri="{FF2B5EF4-FFF2-40B4-BE49-F238E27FC236}">
                <a16:creationId xmlns:a16="http://schemas.microsoft.com/office/drawing/2014/main" id="{BE976B29-F811-6FD4-48A0-1AE2352C7267}"/>
              </a:ext>
            </a:extLst>
          </p:cNvPr>
          <p:cNvSpPr/>
          <p:nvPr/>
        </p:nvSpPr>
        <p:spPr>
          <a:xfrm>
            <a:off x="4839477" y="1586209"/>
            <a:ext cx="2140170" cy="200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14 Marcador de contenido" descr="WhatsApp Image 2023-07-10 at 19.54.57-modifi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07683" y="1570086"/>
            <a:ext cx="2003757" cy="20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4" y="2595999"/>
            <a:ext cx="11381424" cy="16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9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" y="1596947"/>
            <a:ext cx="10610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8381" y="3579658"/>
            <a:ext cx="10153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55224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5913" y="1615761"/>
            <a:ext cx="9251950" cy="21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4137" y="3744034"/>
            <a:ext cx="9483726" cy="21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215127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1560857"/>
            <a:ext cx="8931275" cy="201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3668409"/>
            <a:ext cx="9118716" cy="20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560E45D-5166-BDCD-86A7-D3A629DA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</p:spPr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9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PLANTILLAS BORRADOR 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8352" y="1622326"/>
            <a:ext cx="3524280" cy="403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450" y="1622325"/>
            <a:ext cx="3796239" cy="374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7108B9-91E3-F09F-8D12-A7441C6E4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897" y="1622326"/>
            <a:ext cx="3199303" cy="403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A94BE24B-9751-813D-47E2-CE9E0143D36A}"/>
              </a:ext>
            </a:extLst>
          </p:cNvPr>
          <p:cNvSpPr txBox="1"/>
          <p:nvPr/>
        </p:nvSpPr>
        <p:spPr>
          <a:xfrm>
            <a:off x="6096000" y="5769781"/>
            <a:ext cx="4635500" cy="90024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IMPORTANTE: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LFR aporta el 80% de los FDD aportados por los Distritos.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74871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CICLO DE UNA SUBVENCIÓN GLOBAL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209" y="1525640"/>
            <a:ext cx="9603581" cy="42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486835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CENTRO DE SUBVENCIONES ROTARY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576386"/>
            <a:ext cx="6510232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783009" y="5888591"/>
            <a:ext cx="2841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https://grants.rotary.org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CA7F80-5C12-D29F-9F46-9D2B64F6D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2883240"/>
            <a:ext cx="4795811" cy="39747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85538E-EF7C-9375-A59C-31E8449B2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999" y="1510521"/>
            <a:ext cx="4706911" cy="137271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31890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295275" y="1396994"/>
            <a:ext cx="11601450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ACTIVIDAD: (20’)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Ejemplo práctico de un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Proyecto Global</a:t>
            </a:r>
            <a:r>
              <a:rPr kumimoji="0" lang="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176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295275" y="1396994"/>
            <a:ext cx="11601450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ACTIVIDAD: (10’)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Conclusiones</a:t>
            </a:r>
            <a:r>
              <a:rPr kumimoji="0" lang="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82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700" y="1397000"/>
            <a:ext cx="5627687" cy="4735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 txBox="1"/>
          <p:nvPr/>
        </p:nvSpPr>
        <p:spPr>
          <a:xfrm>
            <a:off x="3187700" y="1397000"/>
            <a:ext cx="5627687" cy="372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¿PREGUNTAS?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 PARA EL 24/25</a:t>
            </a:r>
          </a:p>
        </p:txBody>
      </p:sp>
      <p:pic>
        <p:nvPicPr>
          <p:cNvPr id="7" name="Google Shape;3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90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rial"/>
              </a:rPr>
              <a:t>MUCHAS GRACIAS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833562"/>
            <a:ext cx="10904537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/>
          <p:nvPr/>
        </p:nvSpPr>
        <p:spPr>
          <a:xfrm>
            <a:off x="0" y="431800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US" sz="42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OBJETIVOS PARA EL 24-25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352" name="Google Shape;352;p14"/>
          <p:cNvGrpSpPr/>
          <p:nvPr/>
        </p:nvGrpSpPr>
        <p:grpSpPr>
          <a:xfrm>
            <a:off x="711200" y="1452562"/>
            <a:ext cx="10641013" cy="4316412"/>
            <a:chOff x="448" y="915"/>
            <a:chExt cx="6703" cy="2719"/>
          </a:xfrm>
        </p:grpSpPr>
        <p:sp>
          <p:nvSpPr>
            <p:cNvPr id="353" name="Google Shape;353;p14"/>
            <p:cNvSpPr txBox="1"/>
            <p:nvPr/>
          </p:nvSpPr>
          <p:spPr>
            <a:xfrm>
              <a:off x="529" y="1120"/>
              <a:ext cx="2095" cy="2514"/>
            </a:xfrm>
            <a:prstGeom prst="rect">
              <a:avLst/>
            </a:prstGeom>
            <a:solidFill>
              <a:srgbClr val="ED7D31"/>
            </a:solidFill>
            <a:ln w="12600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529" y="2126"/>
              <a:ext cx="2095" cy="1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0" rIns="328675" bIns="330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endParaRPr dirty="0"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529" y="1120"/>
              <a:ext cx="2095" cy="1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448" y="915"/>
              <a:ext cx="2095" cy="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165225" rIns="328675" bIns="1652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01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lang="es-ES" sz="2800" b="0" i="0" dirty="0">
                  <a:solidFill>
                    <a:srgbClr val="222222"/>
                  </a:solidFill>
                  <a:effectLst/>
                  <a:latin typeface="+mj-lt"/>
                </a:rPr>
                <a:t>La cultura de donar</a:t>
              </a:r>
              <a:endParaRPr lang="en-US" sz="2800" dirty="0">
                <a:solidFill>
                  <a:srgbClr val="FFFFFF"/>
                </a:solidFill>
                <a:latin typeface="+mj-lt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endParaRPr dirty="0"/>
            </a:p>
          </p:txBody>
        </p:sp>
        <p:sp>
          <p:nvSpPr>
            <p:cNvPr id="357" name="Google Shape;357;p14"/>
            <p:cNvSpPr txBox="1"/>
            <p:nvPr/>
          </p:nvSpPr>
          <p:spPr>
            <a:xfrm>
              <a:off x="2792" y="1100"/>
              <a:ext cx="2095" cy="2514"/>
            </a:xfrm>
            <a:prstGeom prst="rect">
              <a:avLst/>
            </a:prstGeom>
            <a:solidFill>
              <a:srgbClr val="C47F6E"/>
            </a:solidFill>
            <a:ln w="126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2792" y="2106"/>
              <a:ext cx="2095" cy="1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0" rIns="328675" bIns="330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endParaRPr/>
            </a:p>
          </p:txBody>
        </p:sp>
        <p:sp>
          <p:nvSpPr>
            <p:cNvPr id="359" name="Google Shape;359;p14"/>
            <p:cNvSpPr txBox="1"/>
            <p:nvPr/>
          </p:nvSpPr>
          <p:spPr>
            <a:xfrm>
              <a:off x="2792" y="1120"/>
              <a:ext cx="2095" cy="1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 txBox="1"/>
            <p:nvPr/>
          </p:nvSpPr>
          <p:spPr>
            <a:xfrm>
              <a:off x="2792" y="1120"/>
              <a:ext cx="2095" cy="1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165225" rIns="328675" bIns="1652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02</a:t>
              </a:r>
            </a:p>
            <a:p>
              <a:pPr algn="l" rtl="0"/>
              <a:r>
                <a:rPr lang="es-ES" sz="2800" b="0" i="0" dirty="0">
                  <a:solidFill>
                    <a:srgbClr val="222222"/>
                  </a:solidFill>
                  <a:effectLst/>
                  <a:latin typeface="+mj-lt"/>
                </a:rPr>
                <a:t>Un ejemplo de proyecto de servicio en mi comunidad </a:t>
              </a:r>
            </a:p>
            <a:p>
              <a:br>
                <a:rPr lang="es-ES" dirty="0"/>
              </a:br>
              <a:endParaRPr dirty="0"/>
            </a:p>
          </p:txBody>
        </p:sp>
        <p:sp>
          <p:nvSpPr>
            <p:cNvPr id="361" name="Google Shape;361;p14"/>
            <p:cNvSpPr txBox="1"/>
            <p:nvPr/>
          </p:nvSpPr>
          <p:spPr>
            <a:xfrm>
              <a:off x="5056" y="1120"/>
              <a:ext cx="2095" cy="2514"/>
            </a:xfrm>
            <a:prstGeom prst="rect">
              <a:avLst/>
            </a:prstGeom>
            <a:solidFill>
              <a:srgbClr val="A4A4A4"/>
            </a:solidFill>
            <a:ln w="126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 txBox="1"/>
            <p:nvPr/>
          </p:nvSpPr>
          <p:spPr>
            <a:xfrm>
              <a:off x="5056" y="2126"/>
              <a:ext cx="2095" cy="1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0" rIns="328675" bIns="330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endParaRPr sz="26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4"/>
            <p:cNvSpPr txBox="1"/>
            <p:nvPr/>
          </p:nvSpPr>
          <p:spPr>
            <a:xfrm>
              <a:off x="5056" y="1120"/>
              <a:ext cx="2095" cy="1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5056" y="1055"/>
              <a:ext cx="2095" cy="2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75" tIns="165225" rIns="328675" bIns="1652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03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lang="es-ES" sz="2800" b="0" i="0" dirty="0">
                  <a:solidFill>
                    <a:srgbClr val="222222"/>
                  </a:solidFill>
                  <a:effectLst/>
                  <a:latin typeface="+mj-lt"/>
                </a:rPr>
                <a:t>Posibilidad de generar proyectos globales con otros Distritos de nuestro entorno y del resto del mundo</a:t>
              </a:r>
              <a:endParaRPr sz="28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BECAS PRO -PAZ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4078B0D6-0189-342D-90FF-ED091AEBAB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0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2"/>
            <a:ext cx="12192000" cy="147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155892" y="349596"/>
            <a:ext cx="12036107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x-none" b="1" i="0" u="none" baseline="0" dirty="0">
                <a:solidFill>
                  <a:srgbClr val="FFFFFF"/>
                </a:solidFill>
              </a:rPr>
              <a:t>C</a:t>
            </a:r>
            <a:r>
              <a:rPr lang="es-ES" b="1" i="0" u="none" baseline="0" dirty="0">
                <a:solidFill>
                  <a:srgbClr val="FFFFFF"/>
                </a:solidFill>
              </a:rPr>
              <a:t>ENTROS</a:t>
            </a:r>
            <a:r>
              <a:rPr lang="x-none" b="1" i="0" u="none" baseline="0" dirty="0">
                <a:solidFill>
                  <a:srgbClr val="FFFFFF"/>
                </a:solidFill>
              </a:rPr>
              <a:t> </a:t>
            </a:r>
            <a:r>
              <a:rPr lang="es-ES" b="1" i="0" u="none" baseline="0" dirty="0">
                <a:solidFill>
                  <a:srgbClr val="FFFFFF"/>
                </a:solidFill>
              </a:rPr>
              <a:t>ROTARY PRO-PAZ</a:t>
            </a:r>
            <a:endParaRPr lang="x-none" b="1" i="0" u="none" baseline="0" dirty="0">
              <a:solidFill>
                <a:srgbClr val="FFFFF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4EACAD-E2F3-DACE-164C-76FB59ED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2" y="1647162"/>
            <a:ext cx="7399779" cy="389413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4C5B205-70D7-358E-D06C-C78CE946227A}"/>
              </a:ext>
            </a:extLst>
          </p:cNvPr>
          <p:cNvSpPr txBox="1"/>
          <p:nvPr/>
        </p:nvSpPr>
        <p:spPr>
          <a:xfrm>
            <a:off x="7711588" y="1805115"/>
            <a:ext cx="4223656" cy="1789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 rtl="0">
              <a:buSzPct val="115000"/>
            </a:pPr>
            <a:r>
              <a:rPr lang="es-ES" sz="18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</a:t>
            </a:r>
            <a:r>
              <a:rPr lang="x-none" sz="18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rograma de certificación: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Líderes expertos en paz y desarrollo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40</a:t>
            </a: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x-none" sz="18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becarios este año </a:t>
            </a: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(20 por promoción) 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Programa de aprendizaje mixto de un año de duración destinado a profesionales en ejercicio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E4C80A4-70E2-8FC6-5A66-DC2451CC04D0}"/>
              </a:ext>
            </a:extLst>
          </p:cNvPr>
          <p:cNvSpPr txBox="1"/>
          <p:nvPr/>
        </p:nvSpPr>
        <p:spPr>
          <a:xfrm>
            <a:off x="7711588" y="3748584"/>
            <a:ext cx="4223657" cy="19264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 rtl="0">
              <a:buSzPct val="115000"/>
            </a:pPr>
            <a:r>
              <a:rPr lang="x-none" sz="18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Programa de maestría: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Personas que se inician en sus profesiones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50 becarios por año (10 por centro)</a:t>
            </a:r>
          </a:p>
          <a:p>
            <a:pPr marL="342900" indent="-342900" algn="l" rtl="0">
              <a:buSzPct val="115000"/>
              <a:buFont typeface="Arial" panose="020B0604020202020204" pitchFamily="34" charset="0"/>
              <a:buChar char="•"/>
            </a:pPr>
            <a:r>
              <a:rPr lang="x-none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Curso de 15 a 24 meses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7F5E5F9-80C1-4B44-66E9-BB4469F78E30}"/>
              </a:ext>
            </a:extLst>
          </p:cNvPr>
          <p:cNvSpPr/>
          <p:nvPr/>
        </p:nvSpPr>
        <p:spPr>
          <a:xfrm>
            <a:off x="3855781" y="5870231"/>
            <a:ext cx="8157660" cy="830997"/>
          </a:xfrm>
          <a:prstGeom prst="rect">
            <a:avLst/>
          </a:prstGeom>
        </p:spPr>
        <p:txBody>
          <a:bodyPr wrap="square" lIns="0" anchor="t">
            <a:spAutoFit/>
          </a:bodyPr>
          <a:lstStyle/>
          <a:p>
            <a:pPr algn="l" rtl="0">
              <a:defRPr/>
            </a:pPr>
            <a:r>
              <a:rPr lang="es-E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x-none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Centros de Rotary pro Paz </a:t>
            </a:r>
            <a:r>
              <a:rPr lang="es-ES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sirven para</a:t>
            </a:r>
            <a:r>
              <a:rPr lang="x-none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alcanzar la paz sostenible</a:t>
            </a:r>
            <a:r>
              <a:rPr lang="x-none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mediante el</a:t>
            </a:r>
            <a:endParaRPr lang="es-ES" sz="1600" b="0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defRPr/>
            </a:pPr>
            <a:r>
              <a:rPr lang="x-none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establecimiento de una red de promotores y líderes de la comunidad dedicados a la prevención </a:t>
            </a:r>
            <a:r>
              <a:rPr lang="es-E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r </a:t>
            </a:r>
            <a:r>
              <a:rPr lang="x-none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resolución de </a:t>
            </a:r>
            <a:r>
              <a:rPr lang="es-ES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conflictos </a:t>
            </a:r>
            <a:r>
              <a:rPr lang="x-none" sz="16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 todo el mundo.  </a:t>
            </a:r>
          </a:p>
        </p:txBody>
      </p:sp>
    </p:spTree>
    <p:extLst>
      <p:ext uri="{BB962C8B-B14F-4D97-AF65-F5344CB8AC3E}">
        <p14:creationId xmlns:p14="http://schemas.microsoft.com/office/powerpoint/2010/main" val="12389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POLIO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5BE6CEBC-4C38-0463-EA35-FB6728C780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5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9F1DF-69B8-A73E-82B0-BD16ED2A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250" y="2401316"/>
            <a:ext cx="4611203" cy="2987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161BAC-15BF-78A5-0CBF-701BEC56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5" y="1682056"/>
            <a:ext cx="6864435" cy="41122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738B8FC-EBC0-2AAA-C82F-F1B71264461B}"/>
              </a:ext>
            </a:extLst>
          </p:cNvPr>
          <p:cNvSpPr txBox="1"/>
          <p:nvPr/>
        </p:nvSpPr>
        <p:spPr>
          <a:xfrm>
            <a:off x="4987636" y="5954406"/>
            <a:ext cx="272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OMS 10/09/24</a:t>
            </a:r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0C12562E-5D88-2C3F-6DB7-4FD551773285}"/>
              </a:ext>
            </a:extLst>
          </p:cNvPr>
          <p:cNvSpPr txBox="1">
            <a:spLocks/>
          </p:cNvSpPr>
          <p:nvPr/>
        </p:nvSpPr>
        <p:spPr>
          <a:xfrm>
            <a:off x="0" y="432256"/>
            <a:ext cx="12192000" cy="628796"/>
          </a:xfrm>
        </p:spPr>
        <p:txBody>
          <a:bodyPr tIns="0" bIns="9144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POLIO</a:t>
            </a:r>
          </a:p>
        </p:txBody>
      </p:sp>
    </p:spTree>
    <p:extLst>
      <p:ext uri="{BB962C8B-B14F-4D97-AF65-F5344CB8AC3E}">
        <p14:creationId xmlns:p14="http://schemas.microsoft.com/office/powerpoint/2010/main" val="364443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936</Words>
  <Application>Microsoft Office PowerPoint</Application>
  <PresentationFormat>Panorámica</PresentationFormat>
  <Paragraphs>161</Paragraphs>
  <Slides>41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41</vt:i4>
      </vt:variant>
    </vt:vector>
  </HeadingPairs>
  <TitlesOfParts>
    <vt:vector size="52" baseType="lpstr">
      <vt:lpstr>Frutiger 75 Black</vt:lpstr>
      <vt:lpstr>Arial</vt:lpstr>
      <vt:lpstr>Calibri</vt:lpstr>
      <vt:lpstr>Georgia</vt:lpstr>
      <vt:lpstr>Open Sans</vt:lpstr>
      <vt:lpstr>Times New Roman</vt:lpstr>
      <vt:lpstr>Tema de Office</vt:lpstr>
      <vt:lpstr>Tema de Office</vt:lpstr>
      <vt:lpstr>Tema de Office</vt:lpstr>
      <vt:lpstr>4_Tema de Office</vt:lpstr>
      <vt:lpstr>Tema de Office</vt:lpstr>
      <vt:lpstr>Presentación de PowerPoint</vt:lpstr>
      <vt:lpstr>Presentación de PowerPoint</vt:lpstr>
      <vt:lpstr>El Equipo DISTRITAL de LFR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SUBVENCIONES PARA PROYECTOS</vt:lpstr>
      <vt:lpstr>Presentación de PowerPoint</vt:lpstr>
      <vt:lpstr>APORTACIONES DIRECTAS</vt:lpstr>
      <vt:lpstr>A TRAVÉS DE PRODUCTOS SOLIDARIOS</vt:lpstr>
      <vt:lpstr>Presentación de PowerPoint</vt:lpstr>
      <vt:lpstr>Presentación de PowerPoint</vt:lpstr>
      <vt:lpstr>FONDO DE DOTACIÓN</vt:lpstr>
      <vt:lpstr>DISTRITO 2202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FORMULARIOS Y FECHAS</vt:lpstr>
      <vt:lpstr>PAUTAS PARA RECIBIR FINANCIACIÓN</vt:lpstr>
      <vt:lpstr>Presentación de PowerPoint</vt:lpstr>
      <vt:lpstr>ANTES QUE NADA… INFORMATE</vt:lpstr>
      <vt:lpstr>ANTES QUE NADA… INFORMATE</vt:lpstr>
      <vt:lpstr>IMPLEMENTA UN PROYECTO EXITOSO</vt:lpstr>
      <vt:lpstr>IMPLEMENTA UN PROYECTO EXITOSO</vt:lpstr>
      <vt:lpstr>IMPLEMENTA UN PROYECTO EXITOSO</vt:lpstr>
      <vt:lpstr>IMPLEMENTA UN PROYECTO EXITOSO</vt:lpstr>
      <vt:lpstr>PLANTILLAS BORRADOR </vt:lpstr>
      <vt:lpstr>CICLO DE UNA SUBVENCIÓN GLOBAL</vt:lpstr>
      <vt:lpstr>CENTRO DE SUBVENCIONES ROTARY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Manuel Ruiz Ortiz</cp:lastModifiedBy>
  <cp:revision>8</cp:revision>
  <dcterms:created xsi:type="dcterms:W3CDTF">1601-01-01T00:00:00Z</dcterms:created>
  <dcterms:modified xsi:type="dcterms:W3CDTF">2024-10-26T09:51:56Z</dcterms:modified>
</cp:coreProperties>
</file>