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0_7690E07B.xml" ContentType="application/vnd.ms-powerpoint.comments+xml"/>
  <Override PartName="/ppt/notesSlides/notesSlide4.xml" ContentType="application/vnd.openxmlformats-officedocument.presentationml.notesSlide+xml"/>
  <Override PartName="/ppt/comments/modernComment_131_DCA3850.xml" ContentType="application/vnd.ms-powerpoint.comments+xml"/>
  <Override PartName="/ppt/notesSlides/notesSlide5.xml" ContentType="application/vnd.openxmlformats-officedocument.presentationml.notesSlide+xml"/>
  <Override PartName="/ppt/comments/modernComment_13B_C3A7D29E.xml" ContentType="application/vnd.ms-powerpoint.comments+xml"/>
  <Override PartName="/ppt/notesSlides/notesSlide6.xml" ContentType="application/vnd.openxmlformats-officedocument.presentationml.notesSlide+xml"/>
  <Override PartName="/ppt/comments/modernComment_132_68F9047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36_F137606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07" r:id="rId5"/>
    <p:sldId id="303" r:id="rId6"/>
    <p:sldId id="304" r:id="rId7"/>
    <p:sldId id="305" r:id="rId8"/>
    <p:sldId id="315" r:id="rId9"/>
    <p:sldId id="306" r:id="rId10"/>
    <p:sldId id="316" r:id="rId11"/>
    <p:sldId id="308" r:id="rId12"/>
    <p:sldId id="309" r:id="rId13"/>
    <p:sldId id="310" r:id="rId14"/>
    <p:sldId id="311" r:id="rId15"/>
    <p:sldId id="312" r:id="rId16"/>
    <p:sldId id="313"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105ABB-193C-BB17-25D4-7AD41A27A4D6}" name="Ellina Kushnir" initials="EK" userId="S::ellina.kushnir@rotary.org::3b7d4fd4-509a-4494-9b05-dc85d64621eb" providerId="AD"/>
  <p188:author id="{3FA8DFDB-BC8B-5A3A-8E41-B8DB79A3A3D9}" name="Gianna Consalvo" initials="GC" userId="S::gianna.consalvo@rotary.org::afebfa5d-9003-4879-9b5e-bce14388b74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anna Consalvo" initials="GC" lastIdx="1" clrIdx="0">
    <p:extLst>
      <p:ext uri="{19B8F6BF-5375-455C-9EA6-DF929625EA0E}">
        <p15:presenceInfo xmlns:p15="http://schemas.microsoft.com/office/powerpoint/2012/main" userId="S::gianna.consalvo@rotary.org::afebfa5d-9003-4879-9b5e-bce14388b7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1B4E7"/>
    <a:srgbClr val="872175"/>
    <a:srgbClr val="FF7600"/>
    <a:srgbClr val="F7A81B"/>
    <a:srgbClr val="17458F"/>
    <a:srgbClr val="D91B5C"/>
    <a:srgbClr val="005DAA"/>
    <a:srgbClr val="1A72C3"/>
    <a:srgbClr val="D92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F15A5-6D78-A76B-2C3D-4866A6AA255B}" v="14" dt="2022-02-03T19:19:27.775"/>
    <p1510:client id="{1357D3D7-3E7D-1984-ADE3-6D632F301AE7}" v="76" dt="2022-02-01T14:46:38.501"/>
    <p1510:client id="{4DF686D6-FD17-DA7C-D041-47613B6661D3}" v="4" dt="2022-01-31T15:20:27.229"/>
    <p1510:client id="{56C38BD6-4893-AEDC-862D-B92FC88B4586}" v="281" dt="2022-02-03T15:53:34.430"/>
    <p1510:client id="{A8ABC8B2-B05E-52B2-4834-311D38108A65}" v="6" dt="2022-02-01T17:12:13.086"/>
    <p1510:client id="{CBE7A180-6F33-AE5C-2DC6-47A7E01A7ADE}" v="2" dt="2022-02-01T15:52:09.020"/>
    <p1510:client id="{CF28D449-E429-668C-4B7D-FDD83E4AED80}" v="192" dt="2022-02-01T15:22:03.439"/>
    <p1510:client id="{D61DE20E-A510-6474-23C0-9BF397960528}" v="277" dt="2022-02-02T15:54:36.463"/>
    <p1510:client id="{F6319693-57D9-68F6-8368-6B3A9B43A351}" v="8" dt="2022-01-31T22:00:38.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3" autoAdjust="0"/>
    <p:restoredTop sz="86900" autoAdjust="0"/>
  </p:normalViewPr>
  <p:slideViewPr>
    <p:cSldViewPr snapToGrid="0" showGuides="1">
      <p:cViewPr varScale="1">
        <p:scale>
          <a:sx n="109" d="100"/>
          <a:sy n="109" d="100"/>
        </p:scale>
        <p:origin x="672" y="17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30_7690E07B.xml><?xml version="1.0" encoding="utf-8"?>
<p188:cmLst xmlns:a="http://schemas.openxmlformats.org/drawingml/2006/main" xmlns:r="http://schemas.openxmlformats.org/officeDocument/2006/relationships" xmlns:p188="http://schemas.microsoft.com/office/powerpoint/2018/8/main">
  <p188:cm id="{282A8D86-63CD-42D3-987F-7B4C58F7A170}" authorId="{9B105ABB-193C-BB17-25D4-7AD41A27A4D6}" status="resolved" created="2022-01-31T21:54:55.229" complete="100000">
    <pc:sldMkLst xmlns:pc="http://schemas.microsoft.com/office/powerpoint/2013/main/command">
      <pc:docMk/>
      <pc:sldMk cId="1989206139" sldId="304"/>
    </pc:sldMkLst>
    <p188:replyLst>
      <p188:reply id="{389C625D-7CE8-4CA3-9A98-C655DA036EBD}" authorId="{3FA8DFDB-BC8B-5A3A-8E41-B8DB79A3A3D9}" created="2022-02-01T14:39:52.710">
        <p188:txBody>
          <a:bodyPr/>
          <a:lstStyle/>
          <a:p>
            <a:r>
              <a:rPr lang="en-US"/>
              <a:t>done! </a:t>
            </a:r>
          </a:p>
        </p188:txBody>
      </p188:reply>
    </p188:replyLst>
    <p188:txBody>
      <a:bodyPr/>
      <a:lstStyle/>
      <a:p>
        <a:r>
          <a:rPr lang="en-US"/>
          <a:t>add "expand international understanding" per the survey results? </a:t>
        </a:r>
      </a:p>
    </p188:txBody>
  </p188:cm>
</p188:cmLst>
</file>

<file path=ppt/comments/modernComment_131_DCA3850.xml><?xml version="1.0" encoding="utf-8"?>
<p188:cmLst xmlns:a="http://schemas.openxmlformats.org/drawingml/2006/main" xmlns:r="http://schemas.openxmlformats.org/officeDocument/2006/relationships" xmlns:p188="http://schemas.microsoft.com/office/powerpoint/2018/8/main">
  <p188:cm id="{15DF00DC-E8AA-4EAA-9F7C-F9A460892EFF}" authorId="{3FA8DFDB-BC8B-5A3A-8E41-B8DB79A3A3D9}" status="resolved" created="2022-01-31T15:14:58.205" complete="100000">
    <pc:sldMkLst xmlns:pc="http://schemas.microsoft.com/office/powerpoint/2013/main/command">
      <pc:docMk/>
      <pc:sldMk cId="231356496" sldId="305"/>
    </pc:sldMkLst>
    <p188:replyLst>
      <p188:reply id="{852218BE-7E9C-4C5C-A5E3-DC4530ECC140}" authorId="{9B105ABB-193C-BB17-25D4-7AD41A27A4D6}" created="2022-01-31T21:55:59.151">
        <p188:txBody>
          <a:bodyPr/>
          <a:lstStyle/>
          <a:p>
            <a:r>
              <a:rPr lang="en-US"/>
              <a:t>Great idea. How about through the "cultural exchange" lens on the next page?</a:t>
            </a:r>
          </a:p>
        </p188:txBody>
      </p188:reply>
      <p188:reply id="{3D3E7C4E-F832-40A7-88F9-5DD46C369219}" authorId="{3FA8DFDB-BC8B-5A3A-8E41-B8DB79A3A3D9}" created="2022-02-01T14:42:06.869">
        <p188:txBody>
          <a:bodyPr/>
          <a:lstStyle/>
          <a:p>
            <a:r>
              <a:rPr lang="en-US"/>
              <a:t>Done!</a:t>
            </a:r>
          </a:p>
        </p188:txBody>
      </p188:reply>
    </p188:replyLst>
    <p188:txBody>
      <a:bodyPr/>
      <a:lstStyle/>
      <a:p>
        <a:r>
          <a:rPr lang="en-US"/>
          <a:t>Opportunity to tie in fellowship themes and suggest RFEs focused on common hobbies and then exploring how that same hobby differs slightly and how it stays the same in other countries?</a:t>
        </a:r>
      </a:p>
    </p188:txBody>
  </p188:cm>
  <p188:cm id="{968CF87D-A7B5-47EA-BB83-19EB50622FF5}" authorId="{3FA8DFDB-BC8B-5A3A-8E41-B8DB79A3A3D9}" status="resolved" created="2022-01-31T15:20:27.229" complete="100000">
    <pc:sldMkLst xmlns:pc="http://schemas.microsoft.com/office/powerpoint/2013/main/command">
      <pc:docMk/>
      <pc:sldMk cId="231356496" sldId="305"/>
    </pc:sldMkLst>
    <p188:replyLst>
      <p188:reply id="{E40541DF-8767-48EE-B5F5-F8F36561518E}" authorId="{9B105ABB-193C-BB17-25D4-7AD41A27A4D6}" created="2022-01-31T22:00:38.227">
        <p188:txBody>
          <a:bodyPr/>
          <a:lstStyle/>
          <a:p>
            <a:r>
              <a:rPr lang="en-US"/>
              <a:t>Yes! I think that merits a separate slide and some context. Please add on!</a:t>
            </a:r>
          </a:p>
        </p188:txBody>
      </p188:reply>
    </p188:replyLst>
    <p188:txBody>
      <a:bodyPr/>
      <a:lstStyle/>
      <a:p>
        <a:r>
          <a:rPr lang="en-US"/>
          <a:t>Opportunity to highlight virtual exchanges that have been done/ point out that that's an option.</a:t>
        </a:r>
      </a:p>
    </p188:txBody>
  </p188:cm>
</p188:cmLst>
</file>

<file path=ppt/comments/modernComment_132_68F90476.xml><?xml version="1.0" encoding="utf-8"?>
<p188:cmLst xmlns:a="http://schemas.openxmlformats.org/drawingml/2006/main" xmlns:r="http://schemas.openxmlformats.org/officeDocument/2006/relationships" xmlns:p188="http://schemas.microsoft.com/office/powerpoint/2018/8/main">
  <p188:cm id="{99D8069D-9350-49FE-92DB-3ED246BF36B6}" authorId="{3FA8DFDB-BC8B-5A3A-8E41-B8DB79A3A3D9}" status="resolved" created="2022-02-01T14:43:19.246" complete="100000">
    <ac:txMkLst xmlns:ac="http://schemas.microsoft.com/office/drawing/2013/main/command">
      <pc:docMk xmlns:pc="http://schemas.microsoft.com/office/powerpoint/2013/main/command"/>
      <pc:sldMk xmlns:pc="http://schemas.microsoft.com/office/powerpoint/2013/main/command" cId="1761150070" sldId="306"/>
      <ac:spMk id="3" creationId="{00000000-0000-0000-0000-000000000000}"/>
      <ac:txMk cp="94" len="34">
        <ac:context len="290" hash="451143214"/>
      </ac:txMk>
    </ac:txMkLst>
    <p188:pos x="9905999" y="787830"/>
    <p188:replyLst>
      <p188:reply id="{01176998-0EDF-42A7-8D0A-FC7BD3E9147E}" authorId="{9B105ABB-193C-BB17-25D4-7AD41A27A4D6}" created="2022-02-02T15:54:35.041">
        <p188:txBody>
          <a:bodyPr/>
          <a:lstStyle/>
          <a:p>
            <a:r>
              <a:rPr lang="en-US"/>
              <a:t>looks good!</a:t>
            </a:r>
          </a:p>
        </p188:txBody>
      </p188:reply>
    </p188:replyLst>
    <p188:txBody>
      <a:bodyPr/>
      <a:lstStyle/>
      <a:p>
        <a:r>
          <a:rPr lang="en-US"/>
          <a:t>How is this phrasing?</a:t>
        </a:r>
      </a:p>
    </p188:txBody>
  </p188:cm>
</p188:cmLst>
</file>

<file path=ppt/comments/modernComment_136_F137606C.xml><?xml version="1.0" encoding="utf-8"?>
<p188:cmLst xmlns:a="http://schemas.openxmlformats.org/drawingml/2006/main" xmlns:r="http://schemas.openxmlformats.org/officeDocument/2006/relationships" xmlns:p188="http://schemas.microsoft.com/office/powerpoint/2018/8/main">
  <p188:cm id="{48371CB6-5162-488F-A948-43A06267E17C}" authorId="{9B105ABB-193C-BB17-25D4-7AD41A27A4D6}" status="resolved" created="2022-01-31T21:58:46.415" complete="100000">
    <pc:sldMkLst xmlns:pc="http://schemas.microsoft.com/office/powerpoint/2013/main/command">
      <pc:docMk/>
      <pc:sldMk cId="4046938220" sldId="310"/>
    </pc:sldMkLst>
    <p188:txBody>
      <a:bodyPr/>
      <a:lstStyle/>
      <a:p>
        <a:r>
          <a:rPr lang="en-US"/>
          <a:t>This is an awesome photo but this deck must have been created prior to our current photo/image policies. We can't use photos of minors unless each of their parents/guardians has signed a release form for the photographer to have filed away. Could you research another example? Any story and accompanying photo that appears on the Rotary Service blog means we have a filed photo release for that image and can be used here. Same with the web Digital Asset Management system where Rotary-approved images are saved.</a:t>
        </a:r>
      </a:p>
    </p188:txBody>
  </p188:cm>
</p188:cmLst>
</file>

<file path=ppt/comments/modernComment_13B_C3A7D29E.xml><?xml version="1.0" encoding="utf-8"?>
<p188:cmLst xmlns:a="http://schemas.openxmlformats.org/drawingml/2006/main" xmlns:r="http://schemas.openxmlformats.org/officeDocument/2006/relationships" xmlns:p188="http://schemas.microsoft.com/office/powerpoint/2018/8/main">
  <p188:cm id="{33D9E555-ABEA-4BA9-85D7-B3FE21CC0382}" authorId="{3FA8DFDB-BC8B-5A3A-8E41-B8DB79A3A3D9}" status="resolved" created="2022-01-31T15:14:58.205" complete="100000">
    <pc:sldMkLst xmlns:pc="http://schemas.microsoft.com/office/powerpoint/2013/main/command">
      <pc:docMk/>
      <pc:sldMk cId="231356496" sldId="305"/>
    </pc:sldMkLst>
    <p188:replyLst>
      <p188:reply id="{852218BE-7E9C-4C5C-A5E3-DC4530ECC140}" authorId="{9B105ABB-193C-BB17-25D4-7AD41A27A4D6}" created="2022-01-31T21:55:59.151">
        <p188:txBody>
          <a:bodyPr/>
          <a:lstStyle/>
          <a:p>
            <a:r>
              <a:rPr lang="en-US"/>
              <a:t>Great idea. How about through the "cultural exchange" lens on the next page?</a:t>
            </a:r>
          </a:p>
        </p188:txBody>
      </p188:reply>
      <p188:reply id="{3D3E7C4E-F832-40A7-88F9-5DD46C369219}" authorId="{3FA8DFDB-BC8B-5A3A-8E41-B8DB79A3A3D9}" created="2022-02-01T14:42:06.869">
        <p188:txBody>
          <a:bodyPr/>
          <a:lstStyle/>
          <a:p>
            <a:r>
              <a:rPr lang="en-US"/>
              <a:t>Done!</a:t>
            </a:r>
          </a:p>
        </p188:txBody>
      </p188:reply>
    </p188:replyLst>
    <p188:txBody>
      <a:bodyPr/>
      <a:lstStyle/>
      <a:p>
        <a:r>
          <a:rPr lang="en-US"/>
          <a:t>Opportunity to tie in fellowship themes and suggest RFEs focused on common hobbies and then exploring how that same hobby differs slightly and how it stays the same in other countries?</a:t>
        </a:r>
      </a:p>
    </p188:txBody>
  </p188:cm>
  <p188:cm id="{43641B60-48DB-4E40-B3E9-E38EF4187902}" authorId="{3FA8DFDB-BC8B-5A3A-8E41-B8DB79A3A3D9}" status="resolved" created="2022-01-31T15:20:27.229" complete="100000">
    <pc:sldMkLst xmlns:pc="http://schemas.microsoft.com/office/powerpoint/2013/main/command">
      <pc:docMk/>
      <pc:sldMk cId="231356496" sldId="305"/>
    </pc:sldMkLst>
    <p188:replyLst>
      <p188:reply id="{E40541DF-8767-48EE-B5F5-F8F36561518E}" authorId="{9B105ABB-193C-BB17-25D4-7AD41A27A4D6}" created="2022-01-31T22:00:38.227">
        <p188:txBody>
          <a:bodyPr/>
          <a:lstStyle/>
          <a:p>
            <a:r>
              <a:rPr lang="en-US"/>
              <a:t>Yes! I think that merits a separate slide and some context. Please add on!</a:t>
            </a:r>
          </a:p>
        </p188:txBody>
      </p188:reply>
      <p188:reply id="{583B0203-F9F1-43B3-83DB-6E5B5201966C}" authorId="{3FA8DFDB-BC8B-5A3A-8E41-B8DB79A3A3D9}" created="2022-02-01T15:05:19.327">
        <p188:txBody>
          <a:bodyPr/>
          <a:lstStyle/>
          <a:p>
            <a:r>
              <a:rPr lang="en-US"/>
              <a:t>This is now the separate slide. Please let me know your thoughts! </a:t>
            </a:r>
          </a:p>
        </p188:txBody>
      </p188:reply>
      <p188:reply id="{D96F5DCC-CB4A-41D3-B92D-2B83F3D86000}" authorId="{9B105ABB-193C-BB17-25D4-7AD41A27A4D6}" created="2022-02-02T15:53:31.367">
        <p188:txBody>
          <a:bodyPr/>
          <a:lstStyle/>
          <a:p>
            <a:r>
              <a:rPr lang="en-US"/>
              <a:t>[@Gianna Consalvo] I added a few ideas per the other exchange themes besides cultural exchanges. See how you like this, or if you have others you may want to swap in.</a:t>
            </a:r>
          </a:p>
        </p188:txBody>
      </p188:reply>
    </p188:replyLst>
    <p188:txBody>
      <a:bodyPr/>
      <a:lstStyle/>
      <a:p>
        <a:r>
          <a:rPr lang="en-US"/>
          <a:t>Opportunity to highlight virtual exchanges that have been done/ point out that that's an option.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8/15/24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‹Nº›</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B827055-821E-4F6B-AAA9-2685E1493D9C}" type="slidenum">
              <a:rPr/>
              <a:t>1</a:t>
            </a:fld>
            <a:endParaRPr lang="x-es-XL" dirty="0"/>
          </a:p>
        </p:txBody>
      </p:sp>
    </p:spTree>
    <p:extLst>
      <p:ext uri="{BB962C8B-B14F-4D97-AF65-F5344CB8AC3E}">
        <p14:creationId xmlns:p14="http://schemas.microsoft.com/office/powerpoint/2010/main" val="320011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Los participantes en un intercambio deciden todos los elementos de este. Los participantes:</a:t>
            </a:r>
            <a:endParaRPr lang="x-es-XL" sz="120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 Determinan los detalles, como las fechas y ubicación del intercambio, viajes y alojamiento, y el programa del mismo</a:t>
            </a: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 Asumen toda responsabilidad financiera asociada con la participación en el programa. Se recomienda verificar con el club o el distrito si existe financiamiento disponible que pueda ayudar a cubrir los gastos.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Contratan un seguro de viaje </a:t>
            </a: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baseline="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Una vez realizado el intercambio, se insta a los participantes a remitir un informe a Rotary que incluya comentarios sobre el programa, sugerencias para el mejoramiento de las relaciones entre los dos países y lo aprendido sobre la labor que realiza Rotary en otra parte del mundo para inspirar a otros distritos a planificar sus propios intercambios.</a:t>
            </a:r>
            <a:endParaRPr lang="x-es-XL" sz="1200" dirty="0">
              <a:latin typeface="Arial" pitchFamily="34" charset="0"/>
              <a:cs typeface="Arial" pitchFamily="34" charset="0"/>
            </a:endParaRPr>
          </a:p>
          <a:p>
            <a:endParaRPr lang="x-es-XL" sz="1200" dirty="0"/>
          </a:p>
        </p:txBody>
      </p:sp>
      <p:sp>
        <p:nvSpPr>
          <p:cNvPr id="4" name="Slide Number Placeholder 3"/>
          <p:cNvSpPr>
            <a:spLocks noGrp="1"/>
          </p:cNvSpPr>
          <p:nvPr>
            <p:ph type="sldNum" sz="quarter" idx="10"/>
          </p:nvPr>
        </p:nvSpPr>
        <p:spPr/>
        <p:txBody>
          <a:bodyPr/>
          <a:lstStyle/>
          <a:p>
            <a:pPr algn="l" rtl="0"/>
            <a:fld id="{DB827055-821E-4F6B-AAA9-2685E1493D9C}" type="slidenum">
              <a:rPr/>
              <a:t>2</a:t>
            </a:fld>
            <a:endParaRPr lang="x-es-XL" dirty="0"/>
          </a:p>
        </p:txBody>
      </p:sp>
    </p:spTree>
    <p:extLst>
      <p:ext uri="{BB962C8B-B14F-4D97-AF65-F5344CB8AC3E}">
        <p14:creationId xmlns:p14="http://schemas.microsoft.com/office/powerpoint/2010/main" val="394699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kern="1200" baseline="0">
                <a:solidFill>
                  <a:schemeClr val="tx1"/>
                </a:solidFill>
                <a:effectLst/>
                <a:latin typeface="Arial" pitchFamily="-107" charset="0"/>
                <a:ea typeface="ヒラギノ角ゴ Pro W3" pitchFamily="-107" charset="-128"/>
                <a:cs typeface="ヒラギノ角ゴ Pro W3" pitchFamily="-107" charset="-128"/>
              </a:rPr>
              <a:t>El Intercambio Rotario de Amistad es un programa internacional dirigido a los socios y amigos de Rotary que permite a los participantes turnarse para alojarse entre sí en sus hogares y clubes. Los intercambios permiten tanto a los </a:t>
            </a:r>
            <a:r>
              <a:rPr lang="x-es-XL" sz="1200" b="0" i="0" u="none" baseline="0">
                <a:latin typeface="Arial" pitchFamily="34" charset="0"/>
                <a:ea typeface="Arial" pitchFamily="34" charset="0"/>
                <a:cs typeface="Arial" pitchFamily="34" charset="0"/>
                <a:sym typeface="Arial" pitchFamily="34" charset="0"/>
              </a:rPr>
              <a:t>rotarios como a personas no rotarias: </a:t>
            </a:r>
            <a:br>
              <a:rPr lang="x-es-XL" sz="1200" baseline="0">
                <a:latin typeface="Arial" pitchFamily="34" charset="0"/>
                <a:cs typeface="Arial" pitchFamily="34" charset="0"/>
              </a:rPr>
            </a:br>
            <a:endParaRPr lang="x-es-XL" sz="1200" baseline="0" dirty="0">
              <a:latin typeface="Arial" pitchFamily="34" charset="0"/>
              <a:cs typeface="Arial" pitchFamily="34"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Experimentar diversas culturas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Ampliar su comprensión internacional</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Fomentar la buena voluntad</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Explorar sus profesiones en un contexto diferente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Forjar amistades para toda la vida</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x-es-XL" sz="1200" b="0" i="0" u="none" baseline="0">
                <a:latin typeface="Arial" pitchFamily="34" charset="0"/>
                <a:ea typeface="Arial" pitchFamily="34" charset="0"/>
                <a:cs typeface="Arial" pitchFamily="34" charset="0"/>
                <a:sym typeface="Arial" pitchFamily="34" charset="0"/>
              </a:rPr>
              <a:t>- Establecer los cimientos para la paz y el servicio</a:t>
            </a:r>
          </a:p>
          <a:p>
            <a:endParaRPr lang="x-es-XL" dirty="0"/>
          </a:p>
        </p:txBody>
      </p:sp>
      <p:sp>
        <p:nvSpPr>
          <p:cNvPr id="4" name="Slide Number Placeholder 3"/>
          <p:cNvSpPr>
            <a:spLocks noGrp="1"/>
          </p:cNvSpPr>
          <p:nvPr>
            <p:ph type="sldNum" sz="quarter" idx="10"/>
          </p:nvPr>
        </p:nvSpPr>
        <p:spPr/>
        <p:txBody>
          <a:bodyPr/>
          <a:lstStyle/>
          <a:p>
            <a:pPr algn="l" rtl="0"/>
            <a:fld id="{DB827055-821E-4F6B-AAA9-2685E1493D9C}" type="slidenum">
              <a:rPr/>
              <a:t>3</a:t>
            </a:fld>
            <a:endParaRPr lang="x-es-XL" dirty="0"/>
          </a:p>
        </p:txBody>
      </p:sp>
    </p:spTree>
    <p:extLst>
      <p:ext uri="{BB962C8B-B14F-4D97-AF65-F5344CB8AC3E}">
        <p14:creationId xmlns:p14="http://schemas.microsoft.com/office/powerpoint/2010/main" val="381356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Los participantes en un intercambio deciden todos los elementos de este. Los participantes:</a:t>
            </a:r>
            <a:endParaRPr lang="x-es-XL" sz="120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 Determinan los detalles, como las fechas y ubicación del intercambio, viajes y alojamiento, y el programa del mismo</a:t>
            </a: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 Asumen toda responsabilidad financiera asociada con la participación en el programa. Se recomienda verificar con el club o el distrito si existe financiamiento disponible que pueda ayudar a cubrir los gastos.</a:t>
            </a: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 Contratan un seguro de viaje </a:t>
            </a: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baseline="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Una vez realizado el intercambio, se insta a los participantes a remitir un informe a Rotary que incluya comentarios sobre el programa, sugerencias para el mejoramiento de las relaciones entre los dos países y lo aprendido sobre la labor que realiza Rotary en otra parte del mundo para inspirar a otros distritos a planificar sus propios intercambios.</a:t>
            </a:r>
            <a:endParaRPr lang="x-es-XL" sz="1200" dirty="0">
              <a:latin typeface="Arial" pitchFamily="34" charset="0"/>
              <a:cs typeface="Arial" pitchFamily="34" charset="0"/>
            </a:endParaRPr>
          </a:p>
          <a:p>
            <a:endParaRPr lang="x-es-XL" dirty="0"/>
          </a:p>
        </p:txBody>
      </p:sp>
      <p:sp>
        <p:nvSpPr>
          <p:cNvPr id="4" name="Slide Number Placeholder 3"/>
          <p:cNvSpPr>
            <a:spLocks noGrp="1"/>
          </p:cNvSpPr>
          <p:nvPr>
            <p:ph type="sldNum" sz="quarter" idx="10"/>
          </p:nvPr>
        </p:nvSpPr>
        <p:spPr/>
        <p:txBody>
          <a:bodyPr/>
          <a:lstStyle/>
          <a:p>
            <a:pPr algn="l" rtl="0"/>
            <a:fld id="{DB827055-821E-4F6B-AAA9-2685E1493D9C}" type="slidenum">
              <a:rPr/>
              <a:t>4</a:t>
            </a:fld>
            <a:endParaRPr lang="x-es-XL" dirty="0"/>
          </a:p>
        </p:txBody>
      </p:sp>
    </p:spTree>
    <p:extLst>
      <p:ext uri="{BB962C8B-B14F-4D97-AF65-F5344CB8AC3E}">
        <p14:creationId xmlns:p14="http://schemas.microsoft.com/office/powerpoint/2010/main" val="348311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baseline="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lgn="l" rtl="0"/>
            <a:fld id="{DB827055-821E-4F6B-AAA9-2685E1493D9C}" type="slidenum">
              <a:rPr/>
              <a:t>5</a:t>
            </a:fld>
            <a:endParaRPr lang="x-es-XL" dirty="0"/>
          </a:p>
        </p:txBody>
      </p:sp>
    </p:spTree>
    <p:extLst>
      <p:ext uri="{BB962C8B-B14F-4D97-AF65-F5344CB8AC3E}">
        <p14:creationId xmlns:p14="http://schemas.microsoft.com/office/powerpoint/2010/main" val="248313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Los distritos deben estructurar los intercambios en torno a uno o más de los siguientes temas:</a:t>
            </a: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baseline="0" dirty="0">
              <a:solidFill>
                <a:srgbClr val="919295"/>
              </a:solidFill>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x-es-XL" sz="2800" b="1" i="0" u="none" baseline="0">
                <a:solidFill>
                  <a:srgbClr val="919295"/>
                </a:solidFill>
              </a:rPr>
              <a:t>Intercambios orientados a la cultura</a:t>
            </a:r>
            <a:r>
              <a:rPr lang="x-es-XL" sz="2800" b="0" i="0" u="none" baseline="0">
                <a:solidFill>
                  <a:srgbClr val="919295"/>
                </a:solidFill>
              </a:rPr>
              <a:t>: Experiencias que ponen de manifiesto las etnias, comida típica, idioma, historia y otros aspectos de una región.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x-es-XL" sz="2800" b="1" i="0" u="none" baseline="0">
                <a:solidFill>
                  <a:srgbClr val="919295"/>
                </a:solidFill>
              </a:rPr>
              <a:t>Intercambios orientados al servicio:</a:t>
            </a:r>
            <a:r>
              <a:rPr lang="x-es-XL" sz="2800" b="0" i="0" u="none" baseline="0">
                <a:solidFill>
                  <a:srgbClr val="919295"/>
                </a:solidFill>
              </a:rPr>
              <a:t> Oportunidades para participar y apoyar activamente un proyecto.</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x-es-XL" sz="2800" b="1" i="0" u="none" baseline="0">
                <a:solidFill>
                  <a:srgbClr val="919295"/>
                </a:solidFill>
              </a:rPr>
              <a:t>Intercambios orientados al desarrollo profesional:</a:t>
            </a:r>
            <a:r>
              <a:rPr lang="x-es-XL" sz="2800" b="0" i="0" u="none" baseline="0">
                <a:solidFill>
                  <a:srgbClr val="919295"/>
                </a:solidFill>
              </a:rPr>
              <a:t> Exploran una profesión o trabajo específico en un contexto cultural diferente.</a:t>
            </a:r>
          </a:p>
          <a:p>
            <a:pPr marL="0" marR="0" indent="0" algn="l" defTabSz="914400" rtl="0" eaLnBrk="0" fontAlgn="base" latinLnBrk="0" hangingPunct="0">
              <a:lnSpc>
                <a:spcPct val="100000"/>
              </a:lnSpc>
              <a:spcBef>
                <a:spcPct val="30000"/>
              </a:spcBef>
              <a:spcAft>
                <a:spcPct val="0"/>
              </a:spcAft>
              <a:buClrTx/>
              <a:buSzTx/>
              <a:buFontTx/>
              <a:buNone/>
              <a:tabLst/>
              <a:defRPr/>
            </a:pPr>
            <a:endParaRPr lang="x-es-XL" sz="120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A menudo los viajes conducen a relaciones duraderas entre los dos distritos colaboradores y muchas veces se crean vínculos de hermandad entre clubes o se encuentran colaboradores para participar en subvenciones globales entre los clubes participantes en los intercambios.</a:t>
            </a:r>
            <a:endParaRPr lang="x-es-XL" sz="1200" dirty="0">
              <a:latin typeface="Arial" pitchFamily="34" charset="0"/>
              <a:cs typeface="Arial" pitchFamily="34" charset="0"/>
            </a:endParaRPr>
          </a:p>
          <a:p>
            <a:endParaRPr lang="x-es-XL" dirty="0"/>
          </a:p>
        </p:txBody>
      </p:sp>
      <p:sp>
        <p:nvSpPr>
          <p:cNvPr id="4" name="Slide Number Placeholder 3"/>
          <p:cNvSpPr>
            <a:spLocks noGrp="1"/>
          </p:cNvSpPr>
          <p:nvPr>
            <p:ph type="sldNum" sz="quarter" idx="10"/>
          </p:nvPr>
        </p:nvSpPr>
        <p:spPr/>
        <p:txBody>
          <a:bodyPr/>
          <a:lstStyle/>
          <a:p>
            <a:pPr algn="l" rtl="0"/>
            <a:fld id="{DB827055-821E-4F6B-AAA9-2685E1493D9C}" type="slidenum">
              <a:rPr/>
              <a:t>6</a:t>
            </a:fld>
            <a:endParaRPr lang="x-es-XL" dirty="0"/>
          </a:p>
        </p:txBody>
      </p:sp>
    </p:spTree>
    <p:extLst>
      <p:ext uri="{BB962C8B-B14F-4D97-AF65-F5344CB8AC3E}">
        <p14:creationId xmlns:p14="http://schemas.microsoft.com/office/powerpoint/2010/main" val="348955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B827055-821E-4F6B-AAA9-2685E1493D9C}" type="slidenum">
              <a:rPr/>
              <a:t>7</a:t>
            </a:fld>
            <a:endParaRPr lang="x-es-XL" dirty="0"/>
          </a:p>
        </p:txBody>
      </p:sp>
    </p:spTree>
    <p:extLst>
      <p:ext uri="{BB962C8B-B14F-4D97-AF65-F5344CB8AC3E}">
        <p14:creationId xmlns:p14="http://schemas.microsoft.com/office/powerpoint/2010/main" val="375161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es-XL" sz="1200" b="0" i="0" u="none" baseline="0">
                <a:latin typeface="Arial" pitchFamily="34" charset="0"/>
                <a:ea typeface="Arial" pitchFamily="34" charset="0"/>
                <a:cs typeface="Arial" pitchFamily="34" charset="0"/>
                <a:sym typeface="Arial" pitchFamily="34" charset="0"/>
              </a:rPr>
              <a:t>A partir de julio de 2017, se insta a los distritos a planificar intercambios culturales en grupo, una subdivisión de los Intercambios Rotarios de Amistad. Este tipo de intercambios hacen hincapié en la inmersión cultural e idealmente buscan la inclusión de jóvenes profesionales no rotarios o aquellos en fases de transición en sus carreras profesionales para fomentar una mayor concienciación, un mayor entendimiento entre culturas, conexiones más profundas y una mentalidad mundial más amplia.</a:t>
            </a:r>
          </a:p>
          <a:p>
            <a:endParaRPr lang="x-es-XL" dirty="0"/>
          </a:p>
        </p:txBody>
      </p:sp>
      <p:sp>
        <p:nvSpPr>
          <p:cNvPr id="4" name="Slide Number Placeholder 3"/>
          <p:cNvSpPr>
            <a:spLocks noGrp="1"/>
          </p:cNvSpPr>
          <p:nvPr>
            <p:ph type="sldNum" sz="quarter" idx="10"/>
          </p:nvPr>
        </p:nvSpPr>
        <p:spPr/>
        <p:txBody>
          <a:bodyPr/>
          <a:lstStyle/>
          <a:p>
            <a:pPr algn="l" rtl="0"/>
            <a:fld id="{DB827055-821E-4F6B-AAA9-2685E1493D9C}" type="slidenum">
              <a:rPr/>
              <a:t>8</a:t>
            </a:fld>
            <a:endParaRPr lang="x-es-XL" dirty="0"/>
          </a:p>
        </p:txBody>
      </p:sp>
    </p:spTree>
    <p:extLst>
      <p:ext uri="{BB962C8B-B14F-4D97-AF65-F5344CB8AC3E}">
        <p14:creationId xmlns:p14="http://schemas.microsoft.com/office/powerpoint/2010/main" val="369472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es-XL" dirty="0"/>
          </a:p>
        </p:txBody>
      </p:sp>
      <p:sp>
        <p:nvSpPr>
          <p:cNvPr id="4" name="Slide Number Placeholder 3"/>
          <p:cNvSpPr>
            <a:spLocks noGrp="1"/>
          </p:cNvSpPr>
          <p:nvPr>
            <p:ph type="sldNum" sz="quarter" idx="5"/>
          </p:nvPr>
        </p:nvSpPr>
        <p:spPr/>
        <p:txBody>
          <a:bodyPr/>
          <a:lstStyle/>
          <a:p>
            <a:pPr algn="l" rtl="0"/>
            <a:fld id="{DB827055-821E-4F6B-AAA9-2685E1493D9C}" type="slidenum">
              <a:rPr/>
              <a:t>9</a:t>
            </a:fld>
            <a:endParaRPr lang="x-es-XL" dirty="0"/>
          </a:p>
        </p:txBody>
      </p:sp>
    </p:spTree>
    <p:extLst>
      <p:ext uri="{BB962C8B-B14F-4D97-AF65-F5344CB8AC3E}">
        <p14:creationId xmlns:p14="http://schemas.microsoft.com/office/powerpoint/2010/main" val="69432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377443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408766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394370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3874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‹Nº›</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‹Nº›</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173650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49916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425140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243743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33164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3871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293636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418049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9884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77392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8991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29010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193913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139617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18971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30776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‹Nº›</a:t>
            </a:fld>
            <a:endParaRPr lang="en-US" dirty="0"/>
          </a:p>
        </p:txBody>
      </p:sp>
    </p:spTree>
    <p:extLst>
      <p:ext uri="{BB962C8B-B14F-4D97-AF65-F5344CB8AC3E}">
        <p14:creationId xmlns:p14="http://schemas.microsoft.com/office/powerpoint/2010/main" val="225063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‹Nº›</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36_F137606C.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mailto:rotary.service@rotary.org" TargetMode="External"/><Relationship Id="rId2" Type="http://schemas.openxmlformats.org/officeDocument/2006/relationships/hyperlink" Target="http://www.rotary.org/friendship-exchange"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0_7690E07B.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131_DCA3850.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3B_C3A7D29E.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32_68F90476.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pPr algn="r" rtl="0"/>
            <a:fld id="{97A94E25-127B-4C48-AF96-44BA7B823777}" type="slidenum">
              <a:rPr/>
              <a:pPr/>
              <a:t>1</a:t>
            </a:fld>
            <a:endParaRPr lang="x-es-XL"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x-es-XL" dirty="0"/>
          </a:p>
        </p:txBody>
      </p:sp>
      <p:pic>
        <p:nvPicPr>
          <p:cNvPr id="7" name="Picture 6">
            <a:extLst>
              <a:ext uri="{FF2B5EF4-FFF2-40B4-BE49-F238E27FC236}">
                <a16:creationId xmlns:a16="http://schemas.microsoft.com/office/drawing/2014/main" id="{115489FE-2826-4F01-865E-8013DDBA70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83" r="6462"/>
          <a:stretch/>
        </p:blipFill>
        <p:spPr>
          <a:xfrm>
            <a:off x="5939220" y="-4407"/>
            <a:ext cx="6253925" cy="3246290"/>
          </a:xfrm>
          <a:prstGeom prst="rect">
            <a:avLst/>
          </a:prstGeom>
        </p:spPr>
      </p:pic>
      <p:pic>
        <p:nvPicPr>
          <p:cNvPr id="9" name="Picture 3">
            <a:extLst>
              <a:ext uri="{FF2B5EF4-FFF2-40B4-BE49-F238E27FC236}">
                <a16:creationId xmlns:a16="http://schemas.microsoft.com/office/drawing/2014/main" id="{E6CE7BAF-3A61-4553-9A4E-9CBCFA5EAA28}"/>
              </a:ext>
            </a:extLst>
          </p:cNvPr>
          <p:cNvPicPr>
            <a:picLocks noChangeAspect="1"/>
          </p:cNvPicPr>
          <p:nvPr/>
        </p:nvPicPr>
        <p:blipFill>
          <a:blip r:embed="rId4"/>
          <a:stretch>
            <a:fillRect/>
          </a:stretch>
        </p:blipFill>
        <p:spPr>
          <a:xfrm>
            <a:off x="-1589" y="2871692"/>
            <a:ext cx="6762135" cy="3990970"/>
          </a:xfrm>
          <a:prstGeom prst="rect">
            <a:avLst/>
          </a:prstGeo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p:spPr>
        <p:txBody>
          <a:bodyPr/>
          <a:lstStyle/>
          <a:p>
            <a:pPr rtl="0"/>
            <a:r>
              <a:rPr lang="x-es-XL" b="1" i="0" u="none" baseline="0"/>
              <a:t>Intercambio Rotario de Amistad</a:t>
            </a:r>
            <a:endParaRPr lang="x-es-XL">
              <a:cs typeface="Arial"/>
            </a:endParaRPr>
          </a:p>
        </p:txBody>
      </p:sp>
    </p:spTree>
    <p:extLst>
      <p:ext uri="{BB962C8B-B14F-4D97-AF65-F5344CB8AC3E}">
        <p14:creationId xmlns:p14="http://schemas.microsoft.com/office/powerpoint/2010/main" val="379489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Intercambios orientados al servicio</a:t>
            </a:r>
          </a:p>
        </p:txBody>
      </p:sp>
      <p:sp>
        <p:nvSpPr>
          <p:cNvPr id="4" name="Slide Number Placeholder 3"/>
          <p:cNvSpPr>
            <a:spLocks noGrp="1"/>
          </p:cNvSpPr>
          <p:nvPr>
            <p:ph type="sldNum" sz="quarter" idx="12"/>
          </p:nvPr>
        </p:nvSpPr>
        <p:spPr/>
        <p:txBody>
          <a:bodyPr/>
          <a:lstStyle/>
          <a:p>
            <a:pPr algn="r" rtl="0"/>
            <a:fld id="{97A94E25-127B-4C48-AF96-44BA7B823777}" type="slidenum">
              <a:rPr/>
              <a:pPr/>
              <a:t>10</a:t>
            </a:fld>
            <a:endParaRPr lang="x-es-XL" dirty="0"/>
          </a:p>
        </p:txBody>
      </p:sp>
      <p:sp>
        <p:nvSpPr>
          <p:cNvPr id="7" name="AutoShape 8" descr="data:image/png;base64,/9j/4AAQSkZJRgABAQAAAQABAAD//gA7Q1JFQVRPUjogZ2QtanBlZyB2MS4wICh1c2luZyBJSkcgSlBFRyB2NjIpLCBxdWFsaXR5ID0gNzUK/9sAQwAIBgYHBgUIBwcHCQkICgwUDQwLCwwZEhMPFB0aHx4dGhwcICQuJyAiLCMcHCg3KSwwMTQ0NB8nOT04MjwuMzQy/9sAQwEJCQkMCwwYDQ0YMiEcITIyMjIyMjIyMjIyMjIyMjIyMjIyMjIyMjIyMjIyMjIyMjIyMjIyMjIyMjIyMjIyMjIy/8AAEQgAFAAUAwEiAAIRAQMRAf/EAB8AAAEFAQEBAQEBAAAAAAAAAAABAgMEBQYHCAkKC//EALUQAAIBAwMCBAMFBQQEAAABfQECAwAEEQUSITFBBhNRYQcicRQygZGhCCNCscEVUtHwJDNicoIJChYXGBkaJSYnKCkqNDU2Nzg5OkNERUZHSElKU1RVVldYWVpjZGVmZ2hpanN0dXZ3eHl6g4SFhoeIiYqSk5SVlpeYmZqio6Slpqeoqaqys7S1tre4ubrCw8TFxsfIycrS09TV1tfY2drh4uPk5ebn6Onq8fLz9PX29/j5+v/EAB8BAAMBAQEBAQEBAQEAAAAAAAABAgMEBQYHCAkKC//EALURAAIBAgQEAwQHBQQEAAECdwABAgMRBAUhMQYSQVEHYXETIjKBCBRCkaGxwQkjM1LwFWJy0QoWJDThJfEXGBkaJicoKSo1Njc4OTpDREVGR0hJSlNUVVZXWFlaY2RlZmdoaWpzdHV2d3h5eoKDhIWGh4iJipKTlJWWl5iZmqKjpKWmp6ipqrKztLW2t7i5usLDxMXGx8jJytLT1NXW19jZ2uLj5OXm5+jp6vLz9PX29/j5+v/aAAwDAQACEQMRAD8A5aazga8azsbr7RCHPzYMa5GeobGOhqnFDvtZZWXYFkKcnIIXqeM8Vrajpd3c6VeWAiaGGFhdL5jhiwZRxkHoAd3f73Pasy3tpU0QGLVLVrm4HmMk0TIY8bshXzyctnGMcCqWJny8rWj/AK/Q6Pq9NNyb1W3/AAfky3DbRT20VxbPFNHMgfLDBUnqpGeoorldOa3S22OZMqxwU4z35x35/SiuhSi1ovxOR76nSW2oS6hqVzNdKks1zJMryMMkAhjgdgPpUv2uSC0gs1CtE1wsWGyflbg98dzRRXlpno1Eub5mLa2sWoafayyqEdUKExAJuw7cnHU9s+wooorZNrY5L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es-XL"/>
          </a:p>
        </p:txBody>
      </p:sp>
      <p:sp>
        <p:nvSpPr>
          <p:cNvPr id="5" name="TextBox 4">
            <a:extLst>
              <a:ext uri="{FF2B5EF4-FFF2-40B4-BE49-F238E27FC236}">
                <a16:creationId xmlns:a16="http://schemas.microsoft.com/office/drawing/2014/main" id="{BEB62CE0-3D43-450D-AD18-2867498D406F}"/>
              </a:ext>
            </a:extLst>
          </p:cNvPr>
          <p:cNvSpPr txBox="1"/>
          <p:nvPr/>
        </p:nvSpPr>
        <p:spPr>
          <a:xfrm>
            <a:off x="454325" y="2826588"/>
            <a:ext cx="425282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x-es-XL" sz="2400" b="0" i="0" u="none" baseline="0">
                <a:latin typeface="Georgia"/>
                <a:ea typeface="+mn-lt"/>
                <a:cs typeface="+mn-lt"/>
              </a:rPr>
              <a:t>Equipos de Estados Unidos (Distrito 5330) y la India (Distrito 3141) fueron muy bien recibidos en Lituania (Distrito 1462) durante un intercambio realizado en mayo de 2020.</a:t>
            </a:r>
            <a:endParaRPr lang="x-es-XL">
              <a:latin typeface="Georgia"/>
            </a:endParaRPr>
          </a:p>
        </p:txBody>
      </p:sp>
      <p:pic>
        <p:nvPicPr>
          <p:cNvPr id="6" name="Picture 10">
            <a:extLst>
              <a:ext uri="{FF2B5EF4-FFF2-40B4-BE49-F238E27FC236}">
                <a16:creationId xmlns:a16="http://schemas.microsoft.com/office/drawing/2014/main" id="{33B90959-E325-4722-A8D2-352A2C86E91D}"/>
              </a:ext>
            </a:extLst>
          </p:cNvPr>
          <p:cNvPicPr>
            <a:picLocks noChangeAspect="1"/>
          </p:cNvPicPr>
          <p:nvPr/>
        </p:nvPicPr>
        <p:blipFill>
          <a:blip r:embed="rId3"/>
          <a:stretch>
            <a:fillRect/>
          </a:stretch>
        </p:blipFill>
        <p:spPr>
          <a:xfrm>
            <a:off x="5313872" y="1623923"/>
            <a:ext cx="6783237" cy="5105400"/>
          </a:xfrm>
          <a:prstGeom prst="rect">
            <a:avLst/>
          </a:prstGeom>
        </p:spPr>
      </p:pic>
    </p:spTree>
    <p:extLst>
      <p:ext uri="{BB962C8B-B14F-4D97-AF65-F5344CB8AC3E}">
        <p14:creationId xmlns:p14="http://schemas.microsoft.com/office/powerpoint/2010/main" val="40469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Intercambios orientados a la cultura</a:t>
            </a:r>
          </a:p>
        </p:txBody>
      </p:sp>
      <p:sp>
        <p:nvSpPr>
          <p:cNvPr id="4" name="Slide Number Placeholder 3"/>
          <p:cNvSpPr>
            <a:spLocks noGrp="1"/>
          </p:cNvSpPr>
          <p:nvPr>
            <p:ph type="sldNum" sz="quarter" idx="12"/>
          </p:nvPr>
        </p:nvSpPr>
        <p:spPr/>
        <p:txBody>
          <a:bodyPr/>
          <a:lstStyle/>
          <a:p>
            <a:pPr algn="r" rtl="0"/>
            <a:fld id="{97A94E25-127B-4C48-AF96-44BA7B823777}" type="slidenum">
              <a:rPr/>
              <a:pPr/>
              <a:t>11</a:t>
            </a:fld>
            <a:endParaRPr lang="x-es-XL" dirty="0"/>
          </a:p>
        </p:txBody>
      </p:sp>
      <p:sp>
        <p:nvSpPr>
          <p:cNvPr id="10" name="TextBox 9"/>
          <p:cNvSpPr txBox="1"/>
          <p:nvPr/>
        </p:nvSpPr>
        <p:spPr>
          <a:xfrm>
            <a:off x="5838171" y="3144032"/>
            <a:ext cx="5648195" cy="830997"/>
          </a:xfrm>
          <a:prstGeom prst="rect">
            <a:avLst/>
          </a:prstGeom>
          <a:noFill/>
        </p:spPr>
        <p:txBody>
          <a:bodyPr wrap="square" rtlCol="0">
            <a:spAutoFit/>
          </a:bodyPr>
          <a:lstStyle/>
          <a:p>
            <a:pPr algn="l" rtl="0"/>
            <a:r>
              <a:rPr lang="x-es-XL" sz="24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Rotarios de la India visitan Lituania y se sumergen en la cultura local.</a:t>
            </a:r>
          </a:p>
        </p:txBody>
      </p:sp>
      <p:pic>
        <p:nvPicPr>
          <p:cNvPr id="7" name="Content Placeholder 6" descr="A group of people standing in front of a crowd posing for the camera&#10;&#10;Description automatically generated">
            <a:extLst>
              <a:ext uri="{FF2B5EF4-FFF2-40B4-BE49-F238E27FC236}">
                <a16:creationId xmlns:a16="http://schemas.microsoft.com/office/drawing/2014/main" id="{2F6CA034-750E-452E-AF08-C37BB785BD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634" y="2176043"/>
            <a:ext cx="4775343" cy="4035425"/>
          </a:xfrm>
        </p:spPr>
      </p:pic>
    </p:spTree>
    <p:extLst>
      <p:ext uri="{BB962C8B-B14F-4D97-AF65-F5344CB8AC3E}">
        <p14:creationId xmlns:p14="http://schemas.microsoft.com/office/powerpoint/2010/main" val="287141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Intercambios orientados al desarrollo profesional</a:t>
            </a:r>
          </a:p>
        </p:txBody>
      </p:sp>
      <p:sp>
        <p:nvSpPr>
          <p:cNvPr id="4" name="Slide Number Placeholder 3"/>
          <p:cNvSpPr>
            <a:spLocks noGrp="1"/>
          </p:cNvSpPr>
          <p:nvPr>
            <p:ph type="sldNum" sz="quarter" idx="12"/>
          </p:nvPr>
        </p:nvSpPr>
        <p:spPr/>
        <p:txBody>
          <a:bodyPr/>
          <a:lstStyle/>
          <a:p>
            <a:pPr algn="r" rtl="0"/>
            <a:fld id="{97A94E25-127B-4C48-AF96-44BA7B823777}" type="slidenum">
              <a:rPr/>
              <a:pPr/>
              <a:t>12</a:t>
            </a:fld>
            <a:endParaRPr lang="x-es-XL" dirty="0"/>
          </a:p>
        </p:txBody>
      </p:sp>
      <p:sp>
        <p:nvSpPr>
          <p:cNvPr id="5" name="Content Placeholder 2"/>
          <p:cNvSpPr>
            <a:spLocks noGrp="1"/>
          </p:cNvSpPr>
          <p:nvPr>
            <p:ph idx="1"/>
          </p:nvPr>
        </p:nvSpPr>
        <p:spPr>
          <a:xfrm>
            <a:off x="381000" y="2142066"/>
            <a:ext cx="5067822" cy="4034896"/>
          </a:xfrm>
        </p:spPr>
        <p:txBody>
          <a:bodyPr vert="horz" lIns="91440" tIns="45720" rIns="91440" bIns="45720" rtlCol="0" anchor="t">
            <a:normAutofit/>
          </a:bodyPr>
          <a:lstStyle/>
          <a:p>
            <a:pPr marL="0" indent="0" algn="l" rtl="0">
              <a:lnSpc>
                <a:spcPct val="150000"/>
              </a:lnSpc>
              <a:buNone/>
            </a:pPr>
            <a:r>
              <a:rPr lang="x-es-XL"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Rotarios tailandeses (Distrito 3360) visitan un invernadero en México durante un intercambio.</a:t>
            </a:r>
            <a:endParaRPr lang="x-es-XL"/>
          </a:p>
        </p:txBody>
      </p:sp>
      <p:pic>
        <p:nvPicPr>
          <p:cNvPr id="7" name="Picture 6" descr="A group of people standing in front of a crowd&#10;&#10;Description automatically generated">
            <a:extLst>
              <a:ext uri="{FF2B5EF4-FFF2-40B4-BE49-F238E27FC236}">
                <a16:creationId xmlns:a16="http://schemas.microsoft.com/office/drawing/2014/main" id="{B54FFF9B-783E-44D9-B442-F8FB55F56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278" y="1890767"/>
            <a:ext cx="6052722" cy="4537494"/>
          </a:xfrm>
          <a:prstGeom prst="rect">
            <a:avLst/>
          </a:prstGeom>
        </p:spPr>
      </p:pic>
    </p:spTree>
    <p:extLst>
      <p:ext uri="{BB962C8B-B14F-4D97-AF65-F5344CB8AC3E}">
        <p14:creationId xmlns:p14="http://schemas.microsoft.com/office/powerpoint/2010/main" val="326216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506200" cy="1145405"/>
          </a:xfrm>
        </p:spPr>
        <p:txBody>
          <a:bodyPr>
            <a:normAutofit/>
          </a:bodyPr>
          <a:lstStyle/>
          <a:p>
            <a:pPr algn="l" rtl="0"/>
            <a:r>
              <a:rPr lang="x-es-XL" sz="3600" b="1" i="0" u="none" cap="none" baseline="0" dirty="0"/>
              <a:t>Intercambios Rotarios de Amistad del Distrito [N.º]</a:t>
            </a:r>
          </a:p>
        </p:txBody>
      </p:sp>
      <p:sp>
        <p:nvSpPr>
          <p:cNvPr id="3" name="Content Placeholder 2"/>
          <p:cNvSpPr>
            <a:spLocks noGrp="1"/>
          </p:cNvSpPr>
          <p:nvPr>
            <p:ph idx="1"/>
          </p:nvPr>
        </p:nvSpPr>
        <p:spPr/>
        <p:txBody>
          <a:bodyPr/>
          <a:lstStyle/>
          <a:p>
            <a:pPr algn="l" rtl="0"/>
            <a:r>
              <a:rPr lang="x-es-XL"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[ingresa aquí un ejemplo de la manera en que tu distrito participó anteriormente en un intercambio]</a:t>
            </a:r>
          </a:p>
          <a:p>
            <a:endParaRPr lang="x-es-XL" dirty="0">
              <a:latin typeface="Georgia" panose="02040502050405020303" pitchFamily="18" charset="0"/>
            </a:endParaRPr>
          </a:p>
          <a:p>
            <a:pPr marL="0" indent="0" algn="l" rtl="0">
              <a:buNone/>
            </a:pPr>
            <a:r>
              <a:rPr lang="x-es-XL"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o </a:t>
            </a:r>
          </a:p>
          <a:p>
            <a:pPr marL="0" indent="0" algn="l" rtl="0">
              <a:buNone/>
            </a:pPr>
            <a:endParaRPr lang="x-es-XL" dirty="0">
              <a:latin typeface="Georgia" panose="02040502050405020303" pitchFamily="18" charset="0"/>
            </a:endParaRPr>
          </a:p>
          <a:p>
            <a:pPr algn="l" rtl="0"/>
            <a:r>
              <a:rPr lang="x-es-XL"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[incluye información sobre la forma en que tu distrito espera participar en el programa durante el próximo año]</a:t>
            </a:r>
          </a:p>
        </p:txBody>
      </p:sp>
      <p:sp>
        <p:nvSpPr>
          <p:cNvPr id="4" name="Slide Number Placeholder 3"/>
          <p:cNvSpPr>
            <a:spLocks noGrp="1"/>
          </p:cNvSpPr>
          <p:nvPr>
            <p:ph type="sldNum" sz="quarter" idx="12"/>
          </p:nvPr>
        </p:nvSpPr>
        <p:spPr/>
        <p:txBody>
          <a:bodyPr/>
          <a:lstStyle/>
          <a:p>
            <a:pPr algn="r" rtl="0"/>
            <a:fld id="{97A94E25-127B-4C48-AF96-44BA7B823777}" type="slidenum">
              <a:rPr/>
              <a:pPr/>
              <a:t>13</a:t>
            </a:fld>
            <a:endParaRPr lang="x-es-XL" dirty="0"/>
          </a:p>
        </p:txBody>
      </p:sp>
    </p:spTree>
    <p:extLst>
      <p:ext uri="{BB962C8B-B14F-4D97-AF65-F5344CB8AC3E}">
        <p14:creationId xmlns:p14="http://schemas.microsoft.com/office/powerpoint/2010/main" val="181581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Recursos y material de apoyo</a:t>
            </a:r>
          </a:p>
        </p:txBody>
      </p:sp>
      <p:sp>
        <p:nvSpPr>
          <p:cNvPr id="3" name="Content Placeholder 2"/>
          <p:cNvSpPr>
            <a:spLocks noGrp="1"/>
          </p:cNvSpPr>
          <p:nvPr>
            <p:ph idx="1"/>
          </p:nvPr>
        </p:nvSpPr>
        <p:spPr>
          <a:xfrm>
            <a:off x="381000" y="2142067"/>
            <a:ext cx="11042738" cy="4034896"/>
          </a:xfrm>
        </p:spPr>
        <p:txBody>
          <a:bodyPr>
            <a:normAutofit fontScale="92500" lnSpcReduction="10000"/>
          </a:bodyPr>
          <a:lstStyle/>
          <a:p>
            <a:pPr marL="0" indent="0" algn="l" rtl="0">
              <a:buNone/>
            </a:pP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Para obtener información general sobre el programa, visita la página </a:t>
            </a: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2"/>
              </a:rPr>
              <a:t>www.rotary.org/friendship-exchange</a:t>
            </a:r>
            <a:endParaRPr lang="x-es-XL" sz="3200" dirty="0">
              <a:solidFill>
                <a:srgbClr val="01B4E7"/>
              </a:solidFill>
              <a:latin typeface="Georgia" panose="02040502050405020303" pitchFamily="18" charset="0"/>
            </a:endParaRPr>
          </a:p>
          <a:p>
            <a:pPr marL="0" indent="0" algn="l" rtl="0">
              <a:buNone/>
            </a:pPr>
            <a:endParaRPr lang="x-es-XL" sz="1900" dirty="0">
              <a:solidFill>
                <a:srgbClr val="01B4E7"/>
              </a:solidFill>
              <a:latin typeface="Georgia" panose="02040502050405020303" pitchFamily="18" charset="0"/>
            </a:endParaRPr>
          </a:p>
          <a:p>
            <a:pPr marL="0" indent="0" algn="l" rtl="0">
              <a:buNone/>
            </a:pP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Si estás interesado/a en participar, comunícate con el/la presidente/a del Comité Distrital de Intercambio Rotario de Amistad del Distrito [Nº] ____________</a:t>
            </a:r>
          </a:p>
          <a:p>
            <a:pPr marL="0" indent="0" algn="l" rtl="0">
              <a:buNone/>
            </a:pPr>
            <a:endParaRPr lang="x-es-XL" sz="1900" dirty="0">
              <a:solidFill>
                <a:srgbClr val="01B4E7"/>
              </a:solidFill>
              <a:latin typeface="Georgia" panose="02040502050405020303" pitchFamily="18" charset="0"/>
            </a:endParaRPr>
          </a:p>
          <a:p>
            <a:pPr marL="0" indent="0" algn="l" rtl="0">
              <a:buNone/>
            </a:pP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¿Tienes alguna pregunta? Comunícate con el/la presidente/a del Comité Distrital de Intercambio Rotario de Amistad o con Rotary International en </a:t>
            </a: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hlinkClick r:id="rId3"/>
              </a:rPr>
              <a:t>rotary.service@rotary.org</a:t>
            </a: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 </a:t>
            </a:r>
          </a:p>
        </p:txBody>
      </p:sp>
      <p:sp>
        <p:nvSpPr>
          <p:cNvPr id="4" name="Slide Number Placeholder 3"/>
          <p:cNvSpPr>
            <a:spLocks noGrp="1"/>
          </p:cNvSpPr>
          <p:nvPr>
            <p:ph type="sldNum" sz="quarter" idx="12"/>
          </p:nvPr>
        </p:nvSpPr>
        <p:spPr/>
        <p:txBody>
          <a:bodyPr/>
          <a:lstStyle/>
          <a:p>
            <a:pPr algn="r" rtl="0"/>
            <a:fld id="{97A94E25-127B-4C48-AF96-44BA7B823777}" type="slidenum">
              <a:rPr/>
              <a:pPr/>
              <a:t>14</a:t>
            </a:fld>
            <a:endParaRPr lang="x-es-XL" dirty="0"/>
          </a:p>
        </p:txBody>
      </p:sp>
    </p:spTree>
    <p:extLst>
      <p:ext uri="{BB962C8B-B14F-4D97-AF65-F5344CB8AC3E}">
        <p14:creationId xmlns:p14="http://schemas.microsoft.com/office/powerpoint/2010/main" val="319698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Agenda</a:t>
            </a:r>
          </a:p>
        </p:txBody>
      </p:sp>
      <p:sp>
        <p:nvSpPr>
          <p:cNvPr id="3" name="Content Placeholder 2"/>
          <p:cNvSpPr>
            <a:spLocks noGrp="1"/>
          </p:cNvSpPr>
          <p:nvPr>
            <p:ph idx="1"/>
          </p:nvPr>
        </p:nvSpPr>
        <p:spPr>
          <a:xfrm>
            <a:off x="381000" y="1941650"/>
            <a:ext cx="11506199" cy="4034896"/>
          </a:xfrm>
        </p:spPr>
        <p:txBody>
          <a:bodyPr vert="horz" lIns="91440" tIns="45720" rIns="91440" bIns="45720" rtlCol="0" anchor="t">
            <a:noAutofit/>
          </a:bodyPr>
          <a:lstStyle/>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Intercambios Rotarios de Amistad</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Pautas para los intercambios</a:t>
            </a:r>
          </a:p>
          <a:p>
            <a:pPr algn="l" rtl="0"/>
            <a:r>
              <a:rPr lang="x-es-XL" sz="2800" b="0" i="0" u="none" baseline="0">
                <a:latin typeface="Georgia"/>
                <a:ea typeface="Georgia"/>
                <a:cs typeface="Georgia"/>
                <a:sym typeface="Georgia"/>
              </a:rPr>
              <a:t>Intercambios virtuales</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Temas de los Intercambios Rotarios de Amistad</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Intercambios orientados a la cultura</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Intercambios orientados al servicio</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Intercambios orientados al desarrollo profesional</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Intercambios Rotarios de Amistad del Distrito [N.º]</a:t>
            </a:r>
          </a:p>
          <a:p>
            <a:pPr algn="l" rtl="0"/>
            <a:r>
              <a:rPr lang="x-es-XL" sz="28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Recursos y material de apoyo</a:t>
            </a:r>
          </a:p>
        </p:txBody>
      </p:sp>
      <p:sp>
        <p:nvSpPr>
          <p:cNvPr id="4" name="Slide Number Placeholder 3"/>
          <p:cNvSpPr>
            <a:spLocks noGrp="1"/>
          </p:cNvSpPr>
          <p:nvPr>
            <p:ph type="sldNum" sz="quarter" idx="12"/>
          </p:nvPr>
        </p:nvSpPr>
        <p:spPr/>
        <p:txBody>
          <a:bodyPr/>
          <a:lstStyle/>
          <a:p>
            <a:pPr algn="r" rtl="0"/>
            <a:fld id="{97A94E25-127B-4C48-AF96-44BA7B823777}" type="slidenum">
              <a:rPr/>
              <a:pPr/>
              <a:t>2</a:t>
            </a:fld>
            <a:endParaRPr lang="x-es-XL" dirty="0"/>
          </a:p>
        </p:txBody>
      </p:sp>
    </p:spTree>
    <p:extLst>
      <p:ext uri="{BB962C8B-B14F-4D97-AF65-F5344CB8AC3E}">
        <p14:creationId xmlns:p14="http://schemas.microsoft.com/office/powerpoint/2010/main" val="35851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Intercambios Rotarios de Amistad</a:t>
            </a:r>
          </a:p>
        </p:txBody>
      </p:sp>
      <p:sp>
        <p:nvSpPr>
          <p:cNvPr id="3" name="Content Placeholder 2"/>
          <p:cNvSpPr>
            <a:spLocks noGrp="1"/>
          </p:cNvSpPr>
          <p:nvPr>
            <p:ph idx="1"/>
          </p:nvPr>
        </p:nvSpPr>
        <p:spPr>
          <a:xfrm>
            <a:off x="381000" y="1691130"/>
            <a:ext cx="10654430" cy="4034896"/>
          </a:xfrm>
        </p:spPr>
        <p:txBody>
          <a:bodyPr vert="horz" lIns="91440" tIns="45720" rIns="91440" bIns="45720" rtlCol="0" anchor="t">
            <a:normAutofit/>
          </a:bodyPr>
          <a:lstStyle/>
          <a:p>
            <a:pPr marL="0" indent="0" algn="ctr" rtl="0">
              <a:buNone/>
            </a:pPr>
            <a:r>
              <a:rPr lang="x-es-XL" b="0" i="0" u="none" baseline="0">
                <a:solidFill>
                  <a:srgbClr val="01B4E7"/>
                </a:solidFill>
                <a:latin typeface="Georgia"/>
                <a:ea typeface="Georgia"/>
                <a:cs typeface="Georgia"/>
                <a:sym typeface="Georgia"/>
              </a:rPr>
              <a:t>Los Intercambios Rotarios de Amistad crean buena voluntad, fomentan la paz, fortalecen las amistades internacionales, amplían la comprensión internacional y crean una comunidad más global</a:t>
            </a:r>
          </a:p>
        </p:txBody>
      </p:sp>
      <p:sp>
        <p:nvSpPr>
          <p:cNvPr id="4" name="Slide Number Placeholder 3"/>
          <p:cNvSpPr>
            <a:spLocks noGrp="1"/>
          </p:cNvSpPr>
          <p:nvPr>
            <p:ph type="sldNum" sz="quarter" idx="12"/>
          </p:nvPr>
        </p:nvSpPr>
        <p:spPr/>
        <p:txBody>
          <a:bodyPr/>
          <a:lstStyle/>
          <a:p>
            <a:pPr algn="r" rtl="0"/>
            <a:fld id="{97A94E25-127B-4C48-AF96-44BA7B823777}" type="slidenum">
              <a:rPr/>
              <a:pPr/>
              <a:t>3</a:t>
            </a:fld>
            <a:endParaRPr lang="x-es-XL"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9631" y="2906357"/>
            <a:ext cx="5704916" cy="3803277"/>
          </a:xfrm>
          <a:prstGeom prst="rect">
            <a:avLst/>
          </a:prstGeom>
        </p:spPr>
      </p:pic>
    </p:spTree>
    <p:extLst>
      <p:ext uri="{BB962C8B-B14F-4D97-AF65-F5344CB8AC3E}">
        <p14:creationId xmlns:p14="http://schemas.microsoft.com/office/powerpoint/2010/main" val="198920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Pautas para los intercambios</a:t>
            </a:r>
            <a:r>
              <a:rPr lang="x-es-XL" b="0" i="0" u="none" cap="none" baseline="0"/>
              <a:t>	</a:t>
            </a:r>
          </a:p>
        </p:txBody>
      </p:sp>
      <p:sp>
        <p:nvSpPr>
          <p:cNvPr id="3" name="Content Placeholder 2"/>
          <p:cNvSpPr>
            <a:spLocks noGrp="1"/>
          </p:cNvSpPr>
          <p:nvPr>
            <p:ph idx="1"/>
          </p:nvPr>
        </p:nvSpPr>
        <p:spPr>
          <a:xfrm>
            <a:off x="355601" y="1655612"/>
            <a:ext cx="11506199" cy="4034896"/>
          </a:xfrm>
        </p:spPr>
        <p:txBody>
          <a:bodyPr>
            <a:normAutofit/>
          </a:bodyPr>
          <a:lstStyle/>
          <a:p>
            <a:pPr marL="0" indent="0" algn="ctr" rtl="0">
              <a:buNone/>
            </a:pPr>
            <a:r>
              <a:rPr lang="x-es-XL" sz="3200" b="0" i="0" u="none" baseline="0">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Los intercambios se coordinan a nivel distrital y reflejan los intereses y preferencias de los participantes</a:t>
            </a:r>
          </a:p>
        </p:txBody>
      </p:sp>
      <p:sp>
        <p:nvSpPr>
          <p:cNvPr id="4" name="Slide Number Placeholder 3"/>
          <p:cNvSpPr>
            <a:spLocks noGrp="1"/>
          </p:cNvSpPr>
          <p:nvPr>
            <p:ph type="sldNum" sz="quarter" idx="12"/>
          </p:nvPr>
        </p:nvSpPr>
        <p:spPr/>
        <p:txBody>
          <a:bodyPr/>
          <a:lstStyle/>
          <a:p>
            <a:pPr algn="r" rtl="0"/>
            <a:fld id="{97A94E25-127B-4C48-AF96-44BA7B823777}" type="slidenum">
              <a:rPr/>
              <a:pPr/>
              <a:t>4</a:t>
            </a:fld>
            <a:endParaRPr lang="x-es-XL"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2236" y="2724758"/>
            <a:ext cx="5748925" cy="3832617"/>
          </a:xfrm>
          <a:prstGeom prst="rect">
            <a:avLst/>
          </a:prstGeom>
        </p:spPr>
      </p:pic>
    </p:spTree>
    <p:extLst>
      <p:ext uri="{BB962C8B-B14F-4D97-AF65-F5344CB8AC3E}">
        <p14:creationId xmlns:p14="http://schemas.microsoft.com/office/powerpoint/2010/main" val="23135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C1701A6-4B2E-47B1-B6A4-E512D735242B}"/>
              </a:ext>
            </a:extLst>
          </p:cNvPr>
          <p:cNvSpPr>
            <a:spLocks noGrp="1"/>
          </p:cNvSpPr>
          <p:nvPr>
            <p:ph type="body" sz="quarter" idx="12"/>
          </p:nvPr>
        </p:nvSpPr>
        <p:spPr>
          <a:xfrm>
            <a:off x="6582905" y="624769"/>
            <a:ext cx="5278895" cy="5518068"/>
          </a:xfrm>
        </p:spPr>
        <p:txBody>
          <a:bodyPr vert="horz" lIns="91440" tIns="45720" rIns="91440" bIns="45720" rtlCol="0" anchor="t">
            <a:normAutofit fontScale="92500" lnSpcReduction="20000"/>
          </a:bodyPr>
          <a:lstStyle/>
          <a:p>
            <a:pPr marL="457200" indent="-457200" algn="l" rtl="0">
              <a:buChar char="•"/>
            </a:pPr>
            <a:r>
              <a:rPr lang="x-es-XL" sz="2800" b="0" i="0" u="none" baseline="0" dirty="0">
                <a:latin typeface="Georgia"/>
                <a:ea typeface="Georgia"/>
                <a:cs typeface="Georgia"/>
                <a:sym typeface="Georgia"/>
              </a:rPr>
              <a:t>Comparte tradiciones culturales. Organiza una clase de cocina virtual para dar a conocer los platos nacionales o realiza una visita virtual a un museo o lugar emblemático.</a:t>
            </a:r>
            <a:endParaRPr lang="x-es-XL" sz="2800" dirty="0">
              <a:latin typeface="Arial" panose="020B0604020202020204"/>
              <a:cs typeface="Arial" panose="020B0604020202020204"/>
            </a:endParaRPr>
          </a:p>
          <a:p>
            <a:endParaRPr lang="x-es-XL" sz="2800" dirty="0">
              <a:latin typeface="Georgia"/>
            </a:endParaRPr>
          </a:p>
          <a:p>
            <a:pPr marL="457200" indent="-457200" algn="l" rtl="0">
              <a:buChar char="•"/>
            </a:pPr>
            <a:r>
              <a:rPr lang="x-es-XL" sz="2800" b="0" i="0" u="none" baseline="0" dirty="0">
                <a:latin typeface="Georgia"/>
                <a:ea typeface="Georgia"/>
                <a:cs typeface="Georgia"/>
                <a:sym typeface="Georgia"/>
              </a:rPr>
              <a:t>Presenta a los demás participantes las industrias locales o cómo se ejerce una profesión específica en cada comunidad.</a:t>
            </a:r>
          </a:p>
          <a:p>
            <a:endParaRPr lang="x-es-XL" sz="2800" dirty="0">
              <a:latin typeface="Georgia"/>
            </a:endParaRPr>
          </a:p>
          <a:p>
            <a:pPr marL="457200" indent="-457200" algn="l" rtl="0">
              <a:buChar char="•"/>
            </a:pPr>
            <a:r>
              <a:rPr lang="x-es-XL" sz="2800" b="0" i="0" u="none" baseline="0" dirty="0">
                <a:latin typeface="Georgia"/>
                <a:ea typeface="Georgia"/>
                <a:cs typeface="Georgia"/>
                <a:sym typeface="Georgia"/>
              </a:rPr>
              <a:t>Colabora en un proyecto de servicio digital, como por ejemplo ofrecer clases de idiomas en línea.</a:t>
            </a:r>
          </a:p>
        </p:txBody>
      </p:sp>
      <p:sp>
        <p:nvSpPr>
          <p:cNvPr id="3" name="Content Placeholder 2"/>
          <p:cNvSpPr>
            <a:spLocks noGrp="1"/>
          </p:cNvSpPr>
          <p:nvPr>
            <p:ph type="subTitle" idx="1"/>
          </p:nvPr>
        </p:nvSpPr>
        <p:spPr>
          <a:xfrm>
            <a:off x="322092" y="4688073"/>
            <a:ext cx="4986867" cy="1975764"/>
          </a:xfrm>
        </p:spPr>
        <p:txBody>
          <a:bodyPr vert="horz" lIns="91440" tIns="45720" rIns="91440" bIns="45720" rtlCol="0" anchor="t">
            <a:normAutofit/>
          </a:bodyPr>
          <a:lstStyle/>
          <a:p>
            <a:pPr marL="0" indent="0" algn="ctr" rtl="0">
              <a:buNone/>
            </a:pPr>
            <a:r>
              <a:rPr lang="x-es-XL" sz="3200" b="0" i="0" u="none" baseline="0">
                <a:latin typeface="Georgia"/>
                <a:ea typeface="Georgia"/>
                <a:cs typeface="Georgia"/>
                <a:sym typeface="Georgia"/>
              </a:rPr>
              <a:t>Establece relaciones que puedan convertirse en futuros intercambios en persona. </a:t>
            </a:r>
            <a:endParaRPr lang="x-es-XL" dirty="0"/>
          </a:p>
          <a:p>
            <a:pPr algn="ctr" rtl="0"/>
            <a:endParaRPr lang="x-es-XL" sz="3200" dirty="0">
              <a:latin typeface="Georgia"/>
              <a:cs typeface="Arial"/>
            </a:endParaRPr>
          </a:p>
          <a:p>
            <a:pPr marL="0" indent="0" algn="ctr" rtl="0">
              <a:buNone/>
            </a:pPr>
            <a:endParaRPr lang="x-es-XL" sz="3200" dirty="0">
              <a:latin typeface="Georgia"/>
              <a:cs typeface="Arial"/>
            </a:endParaRPr>
          </a:p>
        </p:txBody>
      </p:sp>
      <p:sp>
        <p:nvSpPr>
          <p:cNvPr id="4" name="Slide Number Placeholder 3"/>
          <p:cNvSpPr>
            <a:spLocks noGrp="1"/>
          </p:cNvSpPr>
          <p:nvPr>
            <p:ph type="sldNum" sz="quarter" idx="15"/>
          </p:nvPr>
        </p:nvSpPr>
        <p:spPr/>
        <p:txBody>
          <a:bodyPr/>
          <a:lstStyle/>
          <a:p>
            <a:pPr algn="r" rtl="0"/>
            <a:fld id="{97A94E25-127B-4C48-AF96-44BA7B823777}" type="slidenum">
              <a:rPr/>
              <a:pPr/>
              <a:t>5</a:t>
            </a:fld>
            <a:endParaRPr lang="x-es-XL" dirty="0"/>
          </a:p>
        </p:txBody>
      </p:sp>
      <p:sp>
        <p:nvSpPr>
          <p:cNvPr id="2" name="Title 1"/>
          <p:cNvSpPr>
            <a:spLocks noGrp="1"/>
          </p:cNvSpPr>
          <p:nvPr>
            <p:ph type="title" idx="4294967295"/>
          </p:nvPr>
        </p:nvSpPr>
        <p:spPr>
          <a:xfrm>
            <a:off x="492071" y="116237"/>
            <a:ext cx="5113150" cy="1036181"/>
          </a:xfrm>
        </p:spPr>
        <p:txBody>
          <a:bodyPr/>
          <a:lstStyle/>
          <a:p>
            <a:pPr algn="l" rtl="0"/>
            <a:r>
              <a:rPr lang="x-es-XL" b="1" i="0" u="none" baseline="0">
                <a:solidFill>
                  <a:srgbClr val="FFFFFF"/>
                </a:solidFill>
                <a:latin typeface="Arial"/>
                <a:ea typeface="Arial"/>
                <a:cs typeface="Arial"/>
                <a:sym typeface="Arial"/>
              </a:rPr>
              <a:t>Intercambios virtuales</a:t>
            </a:r>
            <a:endParaRPr lang="x-es-XL" dirty="0">
              <a:solidFill>
                <a:srgbClr val="FFFFFF"/>
              </a:solidFill>
            </a:endParaRPr>
          </a:p>
        </p:txBody>
      </p:sp>
      <p:pic>
        <p:nvPicPr>
          <p:cNvPr id="6" name="Picture 6">
            <a:extLst>
              <a:ext uri="{FF2B5EF4-FFF2-40B4-BE49-F238E27FC236}">
                <a16:creationId xmlns:a16="http://schemas.microsoft.com/office/drawing/2014/main" id="{B68BA745-76E4-4992-8EF8-1E218A584E9B}"/>
              </a:ext>
            </a:extLst>
          </p:cNvPr>
          <p:cNvPicPr>
            <a:picLocks noChangeAspect="1"/>
          </p:cNvPicPr>
          <p:nvPr/>
        </p:nvPicPr>
        <p:blipFill>
          <a:blip r:embed="rId4"/>
          <a:stretch>
            <a:fillRect/>
          </a:stretch>
        </p:blipFill>
        <p:spPr>
          <a:xfrm>
            <a:off x="191146" y="1769975"/>
            <a:ext cx="5726623" cy="2297743"/>
          </a:xfrm>
          <a:prstGeom prst="rect">
            <a:avLst/>
          </a:prstGeom>
        </p:spPr>
      </p:pic>
    </p:spTree>
    <p:extLst>
      <p:ext uri="{BB962C8B-B14F-4D97-AF65-F5344CB8AC3E}">
        <p14:creationId xmlns:p14="http://schemas.microsoft.com/office/powerpoint/2010/main" val="328255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11506200" cy="1183906"/>
          </a:xfrm>
        </p:spPr>
        <p:txBody>
          <a:bodyPr>
            <a:normAutofit/>
          </a:bodyPr>
          <a:lstStyle/>
          <a:p>
            <a:pPr algn="l" rtl="0"/>
            <a:r>
              <a:rPr lang="x-es-XL" sz="3800" b="1" i="0" u="none" cap="none" baseline="0" dirty="0"/>
              <a:t>Temas de los Intercambios Rotarios de Amistad</a:t>
            </a:r>
          </a:p>
        </p:txBody>
      </p:sp>
      <p:sp>
        <p:nvSpPr>
          <p:cNvPr id="3" name="Content Placeholder 2"/>
          <p:cNvSpPr>
            <a:spLocks noGrp="1"/>
          </p:cNvSpPr>
          <p:nvPr>
            <p:ph idx="1"/>
          </p:nvPr>
        </p:nvSpPr>
        <p:spPr>
          <a:xfrm>
            <a:off x="380999" y="1793355"/>
            <a:ext cx="11506199" cy="4034896"/>
          </a:xfrm>
        </p:spPr>
        <p:txBody>
          <a:bodyPr vert="horz" lIns="91440" tIns="45720" rIns="91440" bIns="45720" rtlCol="0" anchor="t">
            <a:noAutofit/>
          </a:bodyPr>
          <a:lstStyle/>
          <a:p>
            <a:pPr marL="0" indent="0" algn="l" rtl="0">
              <a:buNone/>
            </a:pPr>
            <a:r>
              <a:rPr lang="x-es-XL" sz="3200" b="1" i="0" u="none" baseline="0" dirty="0">
                <a:solidFill>
                  <a:srgbClr val="01B4E7"/>
                </a:solidFill>
                <a:latin typeface="Georgia"/>
                <a:ea typeface="Georgia"/>
                <a:cs typeface="Georgia"/>
                <a:sym typeface="Georgia"/>
              </a:rPr>
              <a:t>Cultura:</a:t>
            </a:r>
            <a:r>
              <a:rPr lang="x-es-XL" sz="3200" b="0" i="0" u="none" baseline="0" dirty="0">
                <a:solidFill>
                  <a:srgbClr val="01B4E7"/>
                </a:solidFill>
                <a:latin typeface="Georgia"/>
                <a:ea typeface="Georgia"/>
                <a:cs typeface="Georgia"/>
                <a:sym typeface="Georgia"/>
              </a:rPr>
              <a:t> </a:t>
            </a:r>
            <a:r>
              <a:rPr lang="x-es-XL" sz="3200" b="0" i="0" u="none" baseline="0" dirty="0">
                <a:solidFill>
                  <a:schemeClr val="tx1"/>
                </a:solidFill>
                <a:latin typeface="Georgia"/>
                <a:ea typeface="Georgia"/>
                <a:cs typeface="Georgia"/>
                <a:sym typeface="Georgia"/>
              </a:rPr>
              <a:t>Experiencias que ponen de manifiesto las etnias, comida típica, idioma, historia, lugares emblemáticos y aficiones y pasatiempos de una región a través de las Agrupaciones de Rotary, etc.</a:t>
            </a:r>
          </a:p>
          <a:p>
            <a:pPr marL="0" indent="0" algn="l" rtl="0">
              <a:lnSpc>
                <a:spcPct val="100000"/>
              </a:lnSpc>
              <a:buNone/>
            </a:pPr>
            <a:endParaRPr lang="x-es-XL" sz="1800" dirty="0">
              <a:solidFill>
                <a:schemeClr val="tx1"/>
              </a:solidFill>
              <a:latin typeface="Georgia" panose="02040502050405020303" pitchFamily="18" charset="0"/>
            </a:endParaRPr>
          </a:p>
          <a:p>
            <a:pPr marL="0" indent="0" algn="l" rtl="0">
              <a:buNone/>
            </a:pPr>
            <a:r>
              <a:rPr lang="x-es-XL" sz="3200" b="1"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Servicio:</a:t>
            </a:r>
            <a:r>
              <a:rPr lang="x-es-XL" sz="3200" b="0" i="0" u="none" baseline="0" dirty="0">
                <a:solidFill>
                  <a:schemeClr val="tx1"/>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 Oportunidades para participar y apoyar activamente un proyecto.</a:t>
            </a:r>
          </a:p>
          <a:p>
            <a:pPr marL="0" indent="0" algn="l" rtl="0">
              <a:buNone/>
            </a:pPr>
            <a:endParaRPr lang="x-es-XL" sz="1800" dirty="0">
              <a:solidFill>
                <a:schemeClr val="tx1"/>
              </a:solidFill>
              <a:latin typeface="Georgia" panose="02040502050405020303" pitchFamily="18" charset="0"/>
            </a:endParaRPr>
          </a:p>
          <a:p>
            <a:pPr marL="0" indent="0" algn="l" rtl="0">
              <a:buNone/>
            </a:pPr>
            <a:r>
              <a:rPr lang="x-es-XL" sz="3200" b="1"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Desarrollo profesional:</a:t>
            </a:r>
            <a:r>
              <a:rPr lang="x-es-XL" sz="3200" b="0" i="0" u="none" baseline="0" dirty="0">
                <a:solidFill>
                  <a:srgbClr val="01B4E7"/>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 </a:t>
            </a:r>
            <a:r>
              <a:rPr lang="x-es-XL" sz="3200" b="0" i="0" u="none" baseline="0" dirty="0">
                <a:solidFill>
                  <a:schemeClr val="tx1"/>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rPr>
              <a:t>Exploran una profesión o trabajo específico en un contexto cultural diferente.</a:t>
            </a:r>
            <a:endParaRPr lang="x-es-XL" sz="3200" dirty="0">
              <a:solidFill>
                <a:srgbClr val="01B4E7"/>
              </a:solidFill>
              <a:latin typeface="Georgia" panose="02040502050405020303" pitchFamily="18" charset="0"/>
            </a:endParaRPr>
          </a:p>
        </p:txBody>
      </p:sp>
      <p:sp>
        <p:nvSpPr>
          <p:cNvPr id="4" name="Slide Number Placeholder 3"/>
          <p:cNvSpPr>
            <a:spLocks noGrp="1"/>
          </p:cNvSpPr>
          <p:nvPr>
            <p:ph type="sldNum" sz="quarter" idx="12"/>
          </p:nvPr>
        </p:nvSpPr>
        <p:spPr/>
        <p:txBody>
          <a:bodyPr/>
          <a:lstStyle/>
          <a:p>
            <a:pPr algn="r" rtl="0"/>
            <a:fld id="{97A94E25-127B-4C48-AF96-44BA7B823777}" type="slidenum">
              <a:rPr/>
              <a:pPr/>
              <a:t>6</a:t>
            </a:fld>
            <a:endParaRPr lang="x-es-XL" dirty="0"/>
          </a:p>
        </p:txBody>
      </p:sp>
    </p:spTree>
    <p:extLst>
      <p:ext uri="{BB962C8B-B14F-4D97-AF65-F5344CB8AC3E}">
        <p14:creationId xmlns:p14="http://schemas.microsoft.com/office/powerpoint/2010/main" val="17611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p:spPr>
        <p:txBody>
          <a:bodyPr/>
          <a:lstStyle/>
          <a:p>
            <a:pPr rtl="0"/>
            <a:r>
              <a:rPr lang="x-es-XL" b="1" i="0" u="none" baseline="0"/>
              <a:t>Intercambios culturales en grupo</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pPr algn="r" rtl="0"/>
            <a:fld id="{97A94E25-127B-4C48-AF96-44BA7B823777}" type="slidenum">
              <a:rPr/>
              <a:pPr/>
              <a:t>7</a:t>
            </a:fld>
            <a:endParaRPr lang="x-es-XL"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x-es-XL" dirty="0"/>
          </a:p>
        </p:txBody>
      </p:sp>
    </p:spTree>
    <p:extLst>
      <p:ext uri="{BB962C8B-B14F-4D97-AF65-F5344CB8AC3E}">
        <p14:creationId xmlns:p14="http://schemas.microsoft.com/office/powerpoint/2010/main" val="3070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x-es-XL" b="1" i="0" u="none" cap="none" baseline="0"/>
              <a:t>Intercambios culturales en grupo</a:t>
            </a:r>
          </a:p>
        </p:txBody>
      </p:sp>
      <p:sp>
        <p:nvSpPr>
          <p:cNvPr id="3" name="Slide Number Placeholder 2"/>
          <p:cNvSpPr>
            <a:spLocks noGrp="1"/>
          </p:cNvSpPr>
          <p:nvPr>
            <p:ph type="sldNum" sz="quarter" idx="12"/>
          </p:nvPr>
        </p:nvSpPr>
        <p:spPr/>
        <p:txBody>
          <a:bodyPr/>
          <a:lstStyle/>
          <a:p>
            <a:pPr algn="r" rtl="0"/>
            <a:fld id="{97A94E25-127B-4C48-AF96-44BA7B823777}" type="slidenum">
              <a:rPr/>
              <a:pPr/>
              <a:t>8</a:t>
            </a:fld>
            <a:endParaRPr lang="x-es-XL" dirty="0"/>
          </a:p>
        </p:txBody>
      </p:sp>
      <p:grpSp>
        <p:nvGrpSpPr>
          <p:cNvPr id="12" name="Group 11">
            <a:extLst>
              <a:ext uri="{FF2B5EF4-FFF2-40B4-BE49-F238E27FC236}">
                <a16:creationId xmlns:a16="http://schemas.microsoft.com/office/drawing/2014/main" id="{4C6421A6-7A74-4827-9A48-9CA3796E8ECE}"/>
              </a:ext>
            </a:extLst>
          </p:cNvPr>
          <p:cNvGrpSpPr/>
          <p:nvPr/>
        </p:nvGrpSpPr>
        <p:grpSpPr>
          <a:xfrm>
            <a:off x="269606" y="1867363"/>
            <a:ext cx="11728988" cy="4511615"/>
            <a:chOff x="278075" y="1867363"/>
            <a:chExt cx="11728988" cy="4511615"/>
          </a:xfrm>
        </p:grpSpPr>
        <p:pic>
          <p:nvPicPr>
            <p:cNvPr id="9" name="Picture 8" descr="A group of people standing on a sidewalk&#10;&#10;Description automatically generated">
              <a:extLst>
                <a:ext uri="{FF2B5EF4-FFF2-40B4-BE49-F238E27FC236}">
                  <a16:creationId xmlns:a16="http://schemas.microsoft.com/office/drawing/2014/main" id="{E9104B54-5E50-420C-82F9-672F0606C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271" y="1867363"/>
              <a:ext cx="3383711" cy="4511615"/>
            </a:xfrm>
            <a:prstGeom prst="rect">
              <a:avLst/>
            </a:prstGeom>
          </p:spPr>
        </p:pic>
        <p:pic>
          <p:nvPicPr>
            <p:cNvPr id="11" name="Picture 10" descr="A group of people standing in front of a crowd posing for the camera&#10;&#10;Description automatically generated">
              <a:extLst>
                <a:ext uri="{FF2B5EF4-FFF2-40B4-BE49-F238E27FC236}">
                  <a16:creationId xmlns:a16="http://schemas.microsoft.com/office/drawing/2014/main" id="{E744D5DD-D7F9-4602-AC0D-9F62E21A4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1008" y="2661769"/>
              <a:ext cx="3876055" cy="2922805"/>
            </a:xfrm>
            <a:prstGeom prst="rect">
              <a:avLst/>
            </a:prstGeom>
          </p:spPr>
        </p:pic>
        <p:pic>
          <p:nvPicPr>
            <p:cNvPr id="7" name="Picture 6" descr="A group of people riding horses on a beach&#10;&#10;Description automatically generated">
              <a:extLst>
                <a:ext uri="{FF2B5EF4-FFF2-40B4-BE49-F238E27FC236}">
                  <a16:creationId xmlns:a16="http://schemas.microsoft.com/office/drawing/2014/main" id="{64A482D4-D910-4655-B7FF-5609C0DEC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075" y="2837978"/>
              <a:ext cx="4083170" cy="2570389"/>
            </a:xfrm>
            <a:prstGeom prst="rect">
              <a:avLst/>
            </a:prstGeom>
          </p:spPr>
        </p:pic>
      </p:grpSp>
    </p:spTree>
    <p:extLst>
      <p:ext uri="{BB962C8B-B14F-4D97-AF65-F5344CB8AC3E}">
        <p14:creationId xmlns:p14="http://schemas.microsoft.com/office/powerpoint/2010/main" val="40158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p:txBody>
          <a:bodyPr/>
          <a:lstStyle/>
          <a:p>
            <a:pPr rtl="0"/>
            <a:r>
              <a:rPr lang="x-es-XL" b="1" i="0" u="none" baseline="0"/>
              <a:t>Intercambio Rotario de Amistad en acción</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pPr algn="r" rtl="0"/>
            <a:fld id="{97A94E25-127B-4C48-AF96-44BA7B823777}" type="slidenum">
              <a:rPr/>
              <a:pPr/>
              <a:t>9</a:t>
            </a:fld>
            <a:endParaRPr lang="x-es-XL"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x-es-XL" dirty="0"/>
          </a:p>
        </p:txBody>
      </p:sp>
    </p:spTree>
    <p:extLst>
      <p:ext uri="{BB962C8B-B14F-4D97-AF65-F5344CB8AC3E}">
        <p14:creationId xmlns:p14="http://schemas.microsoft.com/office/powerpoint/2010/main" val="337610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2" ma:contentTypeDescription="Create a new document." ma:contentTypeScope="" ma:versionID="b2e6acf7db87b3f53ad2d6494d367027">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b0598f71a625b914348dec8ca29e0d91"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07746-948B-431F-9FEC-993A4876518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7D2427C-728B-4C63-87D2-30BB2F459917}">
  <ds:schemaRefs>
    <ds:schemaRef ds:uri="http://schemas.microsoft.com/sharepoint/v3/contenttype/forms"/>
  </ds:schemaRefs>
</ds:datastoreItem>
</file>

<file path=customXml/itemProps3.xml><?xml version="1.0" encoding="utf-8"?>
<ds:datastoreItem xmlns:ds="http://schemas.openxmlformats.org/officeDocument/2006/customXml" ds:itemID="{6C8AE6ED-825A-4AEC-A5DE-CD5878EAE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6486</TotalTime>
  <Words>1059</Words>
  <Application>Microsoft Macintosh PowerPoint</Application>
  <PresentationFormat>Panorámica</PresentationFormat>
  <Paragraphs>101</Paragraphs>
  <Slides>14</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Georgia</vt:lpstr>
      <vt:lpstr>Office Theme</vt:lpstr>
      <vt:lpstr>Presentación de PowerPoint</vt:lpstr>
      <vt:lpstr>Agenda</vt:lpstr>
      <vt:lpstr>Intercambios Rotarios de Amistad</vt:lpstr>
      <vt:lpstr>Pautas para los intercambios </vt:lpstr>
      <vt:lpstr>Intercambios virtuales</vt:lpstr>
      <vt:lpstr>Temas de los Intercambios Rotarios de Amistad</vt:lpstr>
      <vt:lpstr>Presentación de PowerPoint</vt:lpstr>
      <vt:lpstr>Intercambios culturales en grupo</vt:lpstr>
      <vt:lpstr>Presentación de PowerPoint</vt:lpstr>
      <vt:lpstr>Intercambios orientados al servicio</vt:lpstr>
      <vt:lpstr>Intercambios orientados a la cultura</vt:lpstr>
      <vt:lpstr>Intercambios orientados al desarrollo profesional</vt:lpstr>
      <vt:lpstr>Intercambios Rotarios de Amistad del Distrito [N.º]</vt:lpstr>
      <vt:lpstr>Recursos y material de apoyo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Montserrat Moral</cp:lastModifiedBy>
  <cp:revision>331</cp:revision>
  <cp:lastPrinted>2019-12-04T20:41:25Z</cp:lastPrinted>
  <dcterms:created xsi:type="dcterms:W3CDTF">2019-11-18T03:22:22Z</dcterms:created>
  <dcterms:modified xsi:type="dcterms:W3CDTF">2024-08-17T07:19:10Z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